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handoutMasterIdLst>
    <p:handoutMasterId r:id="rId45"/>
  </p:handoutMasterIdLst>
  <p:sldIdLst>
    <p:sldId id="256" r:id="rId2"/>
    <p:sldId id="257" r:id="rId3"/>
    <p:sldId id="259" r:id="rId4"/>
    <p:sldId id="281" r:id="rId5"/>
    <p:sldId id="282" r:id="rId6"/>
    <p:sldId id="301" r:id="rId7"/>
    <p:sldId id="302" r:id="rId8"/>
    <p:sldId id="304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341" r:id="rId17"/>
    <p:sldId id="346" r:id="rId18"/>
    <p:sldId id="347" r:id="rId19"/>
    <p:sldId id="298" r:id="rId20"/>
    <p:sldId id="296" r:id="rId21"/>
    <p:sldId id="350" r:id="rId22"/>
    <p:sldId id="284" r:id="rId23"/>
    <p:sldId id="287" r:id="rId24"/>
    <p:sldId id="278" r:id="rId25"/>
    <p:sldId id="339" r:id="rId26"/>
    <p:sldId id="308" r:id="rId27"/>
    <p:sldId id="345" r:id="rId28"/>
    <p:sldId id="324" r:id="rId29"/>
    <p:sldId id="325" r:id="rId30"/>
    <p:sldId id="326" r:id="rId31"/>
    <p:sldId id="327" r:id="rId32"/>
    <p:sldId id="328" r:id="rId33"/>
    <p:sldId id="329" r:id="rId34"/>
    <p:sldId id="330" r:id="rId35"/>
    <p:sldId id="331" r:id="rId36"/>
    <p:sldId id="333" r:id="rId37"/>
    <p:sldId id="332" r:id="rId38"/>
    <p:sldId id="349" r:id="rId39"/>
    <p:sldId id="348" r:id="rId40"/>
    <p:sldId id="344" r:id="rId41"/>
    <p:sldId id="336" r:id="rId42"/>
    <p:sldId id="279" r:id="rId4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797A"/>
    <a:srgbClr val="F7F0ED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AF67A6-E4A1-4ED5-93B2-FF84A3AF4E4E}" v="127" dt="2022-04-02T08:29:27.554"/>
    <p1510:client id="{69F0D7B4-0D5E-4A2B-AB8F-CC574F31FA96}" v="356" dt="2022-04-01T15:37:52.8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70" autoAdjust="0"/>
    <p:restoredTop sz="89019" autoAdjust="0"/>
  </p:normalViewPr>
  <p:slideViewPr>
    <p:cSldViewPr>
      <p:cViewPr varScale="1">
        <p:scale>
          <a:sx n="62" d="100"/>
          <a:sy n="62" d="100"/>
        </p:scale>
        <p:origin x="154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1" d="100"/>
          <a:sy n="61" d="100"/>
        </p:scale>
        <p:origin x="4891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승준" userId="73256f58-64ad-4fdb-8087-b1e36ecff85d" providerId="ADAL" clId="{18AF67A6-E4A1-4ED5-93B2-FF84A3AF4E4E}"/>
    <pc:docChg chg="undo custSel addSld delSld modSld sldOrd delMainMaster">
      <pc:chgData name="이승준" userId="73256f58-64ad-4fdb-8087-b1e36ecff85d" providerId="ADAL" clId="{18AF67A6-E4A1-4ED5-93B2-FF84A3AF4E4E}" dt="2022-04-02T08:29:58.384" v="2267" actId="1035"/>
      <pc:docMkLst>
        <pc:docMk/>
      </pc:docMkLst>
      <pc:sldChg chg="addSp delSp modSp mod">
        <pc:chgData name="이승준" userId="73256f58-64ad-4fdb-8087-b1e36ecff85d" providerId="ADAL" clId="{18AF67A6-E4A1-4ED5-93B2-FF84A3AF4E4E}" dt="2022-04-02T05:22:14.367" v="2219" actId="478"/>
        <pc:sldMkLst>
          <pc:docMk/>
          <pc:sldMk cId="0" sldId="256"/>
        </pc:sldMkLst>
        <pc:spChg chg="add del mod">
          <ac:chgData name="이승준" userId="73256f58-64ad-4fdb-8087-b1e36ecff85d" providerId="ADAL" clId="{18AF67A6-E4A1-4ED5-93B2-FF84A3AF4E4E}" dt="2022-04-02T05:22:14.367" v="2219" actId="478"/>
          <ac:spMkLst>
            <pc:docMk/>
            <pc:sldMk cId="0" sldId="256"/>
            <ac:spMk id="7" creationId="{0997436E-88BC-49D3-9514-275202F7D1DC}"/>
          </ac:spMkLst>
        </pc:spChg>
      </pc:sldChg>
      <pc:sldChg chg="addSp delSp modSp mod modClrScheme chgLayout">
        <pc:chgData name="이승준" userId="73256f58-64ad-4fdb-8087-b1e36ecff85d" providerId="ADAL" clId="{18AF67A6-E4A1-4ED5-93B2-FF84A3AF4E4E}" dt="2022-04-02T08:29:56.904" v="2265" actId="1035"/>
        <pc:sldMkLst>
          <pc:docMk/>
          <pc:sldMk cId="3906389377" sldId="284"/>
        </pc:sldMkLst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2" creationId="{0FB492C1-2641-6549-8BFB-F2D2CA2DB558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3" creationId="{761362F3-F999-2A4D-B314-E15C5F3C7221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4" creationId="{4FE51E4C-25CF-5549-A026-38E60DFE3D67}"/>
          </ac:spMkLst>
        </pc:spChg>
        <pc:spChg chg="mod ord">
          <ac:chgData name="이승준" userId="73256f58-64ad-4fdb-8087-b1e36ecff85d" providerId="ADAL" clId="{18AF67A6-E4A1-4ED5-93B2-FF84A3AF4E4E}" dt="2022-04-02T08:29:56.904" v="2265" actId="1035"/>
          <ac:spMkLst>
            <pc:docMk/>
            <pc:sldMk cId="3906389377" sldId="284"/>
            <ac:spMk id="5" creationId="{EDE3C3D1-B460-400D-BD8A-1C6EEF4CEC2E}"/>
          </ac:spMkLst>
        </pc:spChg>
        <pc:spChg chg="add del mod">
          <ac:chgData name="이승준" userId="73256f58-64ad-4fdb-8087-b1e36ecff85d" providerId="ADAL" clId="{18AF67A6-E4A1-4ED5-93B2-FF84A3AF4E4E}" dt="2022-04-02T08:29:43.727" v="2257" actId="478"/>
          <ac:spMkLst>
            <pc:docMk/>
            <pc:sldMk cId="3906389377" sldId="284"/>
            <ac:spMk id="6" creationId="{646A2335-DCF0-AD41-9EED-4D5845E9C38B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7" creationId="{2DEC4CD3-A975-1048-A830-C4BCA23E675E}"/>
          </ac:spMkLst>
        </pc:spChg>
        <pc:spChg chg="add del mod ord">
          <ac:chgData name="이승준" userId="73256f58-64ad-4fdb-8087-b1e36ecff85d" providerId="ADAL" clId="{18AF67A6-E4A1-4ED5-93B2-FF84A3AF4E4E}" dt="2022-04-02T08:29:41.121" v="2255" actId="478"/>
          <ac:spMkLst>
            <pc:docMk/>
            <pc:sldMk cId="3906389377" sldId="284"/>
            <ac:spMk id="8" creationId="{A1595DD1-25C8-4C37-AC41-126C457887C8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9" creationId="{F1115023-C6D2-D44B-83CE-7C78A9D73C5E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10" creationId="{EFE52C81-AAEF-0145-9A34-8CD047119F3F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14" creationId="{ED47C52E-452E-1243-8ABC-A831F5076D21}"/>
          </ac:spMkLst>
        </pc:spChg>
        <pc:spChg chg="add del mod ord">
          <ac:chgData name="이승준" userId="73256f58-64ad-4fdb-8087-b1e36ecff85d" providerId="ADAL" clId="{18AF67A6-E4A1-4ED5-93B2-FF84A3AF4E4E}" dt="2022-04-02T08:29:44.444" v="2258" actId="478"/>
          <ac:spMkLst>
            <pc:docMk/>
            <pc:sldMk cId="3906389377" sldId="284"/>
            <ac:spMk id="15" creationId="{A236A6A3-ADB6-4987-AB34-18D1529A1551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25" creationId="{0BF0A511-16F3-6646-BA37-E5D5E91F40BF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26" creationId="{F46E94E1-F621-F94A-8D62-7F8986FD2D86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27" creationId="{7C24F3EA-4BE1-4496-9382-F798D3917FF5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28" creationId="{D0EC9787-01BA-4ADF-9A22-4C81C16057F7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29" creationId="{985A1E5E-D2DA-0F49-AA8E-5835A6557230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30" creationId="{0EE55DD1-71BA-411B-B44D-E42868AFAC8F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31" creationId="{7F36DC3B-71B4-974E-A31A-3951071D79E0}"/>
          </ac:spMkLst>
        </pc:spChg>
        <pc:spChg chg="add mod">
          <ac:chgData name="이승준" userId="73256f58-64ad-4fdb-8087-b1e36ecff85d" providerId="ADAL" clId="{18AF67A6-E4A1-4ED5-93B2-FF84A3AF4E4E}" dt="2022-04-02T08:28:44.637" v="2245"/>
          <ac:spMkLst>
            <pc:docMk/>
            <pc:sldMk cId="3906389377" sldId="284"/>
            <ac:spMk id="32" creationId="{3FC019A3-DFC3-47C2-9D1D-ED165044DD05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33" creationId="{B3B1F343-A998-604F-8419-31EAF46D9C62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34" creationId="{DF58C5BA-824B-9C44-BB2C-2C37954A73F9}"/>
          </ac:spMkLst>
        </pc:spChg>
        <pc:spChg chg="del mod">
          <ac:chgData name="이승준" userId="73256f58-64ad-4fdb-8087-b1e36ecff85d" providerId="ADAL" clId="{18AF67A6-E4A1-4ED5-93B2-FF84A3AF4E4E}" dt="2022-04-02T08:28:36.484" v="2243" actId="478"/>
          <ac:spMkLst>
            <pc:docMk/>
            <pc:sldMk cId="3906389377" sldId="284"/>
            <ac:spMk id="35" creationId="{1E867BDD-5F65-024E-9416-B420DF198E6F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36" creationId="{CFBB3B9C-B6B3-4766-94F2-227F49AE2163}"/>
          </ac:spMkLst>
        </pc:spChg>
        <pc:spChg chg="add mod">
          <ac:chgData name="이승준" userId="73256f58-64ad-4fdb-8087-b1e36ecff85d" providerId="ADAL" clId="{18AF67A6-E4A1-4ED5-93B2-FF84A3AF4E4E}" dt="2022-04-02T08:29:03.211" v="2248" actId="1076"/>
          <ac:spMkLst>
            <pc:docMk/>
            <pc:sldMk cId="3906389377" sldId="284"/>
            <ac:spMk id="37" creationId="{B1B4EFB5-4164-45EB-A9F7-E7577085B610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38" creationId="{2CBBE6AB-A942-42A1-BA8C-91112F11B93D}"/>
          </ac:spMkLst>
        </pc:spChg>
        <pc:spChg chg="add mod">
          <ac:chgData name="이승준" userId="73256f58-64ad-4fdb-8087-b1e36ecff85d" providerId="ADAL" clId="{18AF67A6-E4A1-4ED5-93B2-FF84A3AF4E4E}" dt="2022-04-02T08:29:05.543" v="2249" actId="1076"/>
          <ac:spMkLst>
            <pc:docMk/>
            <pc:sldMk cId="3906389377" sldId="284"/>
            <ac:spMk id="39" creationId="{97645308-70C7-4B00-A745-40262FC55CAD}"/>
          </ac:spMkLst>
        </pc:spChg>
        <pc:spChg chg="add mod">
          <ac:chgData name="이승준" userId="73256f58-64ad-4fdb-8087-b1e36ecff85d" providerId="ADAL" clId="{18AF67A6-E4A1-4ED5-93B2-FF84A3AF4E4E}" dt="2022-04-02T08:28:54.767" v="2246" actId="1076"/>
          <ac:spMkLst>
            <pc:docMk/>
            <pc:sldMk cId="3906389377" sldId="284"/>
            <ac:spMk id="40" creationId="{6161FB5B-6A65-4C89-9B57-E533EC9DAA84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41" creationId="{AB5D7652-2086-4205-8CD6-77102253E58D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42" creationId="{0239718F-DED7-4169-B729-89F708175F7E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43" creationId="{B3F1CE4A-5475-4CE6-B4A3-B5A1F2BA8D65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44" creationId="{EFC1111E-6731-4AE2-8647-D0CF8B74F0D9}"/>
          </ac:spMkLst>
        </pc:spChg>
        <pc:spChg chg="add mod">
          <ac:chgData name="이승준" userId="73256f58-64ad-4fdb-8087-b1e36ecff85d" providerId="ADAL" clId="{18AF67A6-E4A1-4ED5-93B2-FF84A3AF4E4E}" dt="2022-04-02T08:28:36.655" v="2244"/>
          <ac:spMkLst>
            <pc:docMk/>
            <pc:sldMk cId="3906389377" sldId="284"/>
            <ac:spMk id="45" creationId="{ED645329-E857-4514-BD63-B3616BDEC294}"/>
          </ac:spMkLst>
        </pc:spChg>
      </pc:sldChg>
      <pc:sldChg chg="addSp delSp modSp mod modClrScheme chgLayout">
        <pc:chgData name="이승준" userId="73256f58-64ad-4fdb-8087-b1e36ecff85d" providerId="ADAL" clId="{18AF67A6-E4A1-4ED5-93B2-FF84A3AF4E4E}" dt="2022-04-02T08:29:58.384" v="2267" actId="1035"/>
        <pc:sldMkLst>
          <pc:docMk/>
          <pc:sldMk cId="2871685030" sldId="287"/>
        </pc:sldMkLst>
        <pc:spChg chg="mod ord">
          <ac:chgData name="이승준" userId="73256f58-64ad-4fdb-8087-b1e36ecff85d" providerId="ADAL" clId="{18AF67A6-E4A1-4ED5-93B2-FF84A3AF4E4E}" dt="2022-04-02T08:29:58.384" v="2267" actId="1035"/>
          <ac:spMkLst>
            <pc:docMk/>
            <pc:sldMk cId="2871685030" sldId="287"/>
            <ac:spMk id="2" creationId="{9867E41A-1CED-408E-8446-D8AE5C917DC4}"/>
          </ac:spMkLst>
        </pc:spChg>
        <pc:spChg chg="add del mod ord">
          <ac:chgData name="이승준" userId="73256f58-64ad-4fdb-8087-b1e36ecff85d" providerId="ADAL" clId="{18AF67A6-E4A1-4ED5-93B2-FF84A3AF4E4E}" dt="2022-04-02T08:29:33.864" v="2252" actId="478"/>
          <ac:spMkLst>
            <pc:docMk/>
            <pc:sldMk cId="2871685030" sldId="287"/>
            <ac:spMk id="3" creationId="{6082C928-AB56-4028-BAD9-1D805ED689F5}"/>
          </ac:spMkLst>
        </pc:spChg>
        <pc:spChg chg="add del mod ord">
          <ac:chgData name="이승준" userId="73256f58-64ad-4fdb-8087-b1e36ecff85d" providerId="ADAL" clId="{18AF67A6-E4A1-4ED5-93B2-FF84A3AF4E4E}" dt="2022-04-02T08:29:34.988" v="2253" actId="478"/>
          <ac:spMkLst>
            <pc:docMk/>
            <pc:sldMk cId="2871685030" sldId="287"/>
            <ac:spMk id="4" creationId="{441ADFF6-AF4D-4C1A-BE71-90EDE5305274}"/>
          </ac:spMkLst>
        </pc:spChg>
      </pc:sldChg>
      <pc:sldChg chg="add del">
        <pc:chgData name="이승준" userId="73256f58-64ad-4fdb-8087-b1e36ecff85d" providerId="ADAL" clId="{18AF67A6-E4A1-4ED5-93B2-FF84A3AF4E4E}" dt="2022-04-02T08:28:20.599" v="2240" actId="47"/>
        <pc:sldMkLst>
          <pc:docMk/>
          <pc:sldMk cId="3694338324" sldId="297"/>
        </pc:sldMkLst>
      </pc:sldChg>
      <pc:sldChg chg="add del">
        <pc:chgData name="이승준" userId="73256f58-64ad-4fdb-8087-b1e36ecff85d" providerId="ADAL" clId="{18AF67A6-E4A1-4ED5-93B2-FF84A3AF4E4E}" dt="2022-04-02T08:28:17.231" v="2238" actId="47"/>
        <pc:sldMkLst>
          <pc:docMk/>
          <pc:sldMk cId="2249202668" sldId="299"/>
        </pc:sldMkLst>
      </pc:sldChg>
      <pc:sldChg chg="add del">
        <pc:chgData name="이승준" userId="73256f58-64ad-4fdb-8087-b1e36ecff85d" providerId="ADAL" clId="{18AF67A6-E4A1-4ED5-93B2-FF84A3AF4E4E}" dt="2022-04-02T08:28:21.423" v="2241" actId="47"/>
        <pc:sldMkLst>
          <pc:docMk/>
          <pc:sldMk cId="3894779801" sldId="300"/>
        </pc:sldMkLst>
      </pc:sldChg>
      <pc:sldChg chg="modNotesTx">
        <pc:chgData name="이승준" userId="73256f58-64ad-4fdb-8087-b1e36ecff85d" providerId="ADAL" clId="{18AF67A6-E4A1-4ED5-93B2-FF84A3AF4E4E}" dt="2022-04-02T05:11:42.411" v="1658" actId="20577"/>
        <pc:sldMkLst>
          <pc:docMk/>
          <pc:sldMk cId="1143390233" sldId="332"/>
        </pc:sldMkLst>
      </pc:sldChg>
      <pc:sldChg chg="modSp mod">
        <pc:chgData name="이승준" userId="73256f58-64ad-4fdb-8087-b1e36ecff85d" providerId="ADAL" clId="{18AF67A6-E4A1-4ED5-93B2-FF84A3AF4E4E}" dt="2022-04-02T05:21:58.840" v="2218" actId="20577"/>
        <pc:sldMkLst>
          <pc:docMk/>
          <pc:sldMk cId="1224099416" sldId="336"/>
        </pc:sldMkLst>
        <pc:spChg chg="mod">
          <ac:chgData name="이승준" userId="73256f58-64ad-4fdb-8087-b1e36ecff85d" providerId="ADAL" clId="{18AF67A6-E4A1-4ED5-93B2-FF84A3AF4E4E}" dt="2022-04-02T05:14:50.620" v="2179" actId="1076"/>
          <ac:spMkLst>
            <pc:docMk/>
            <pc:sldMk cId="1224099416" sldId="336"/>
            <ac:spMk id="52" creationId="{1C8C00BE-5C8A-4311-87BA-E965699B28C9}"/>
          </ac:spMkLst>
        </pc:spChg>
        <pc:spChg chg="mod">
          <ac:chgData name="이승준" userId="73256f58-64ad-4fdb-8087-b1e36ecff85d" providerId="ADAL" clId="{18AF67A6-E4A1-4ED5-93B2-FF84A3AF4E4E}" dt="2022-04-02T05:21:58.840" v="2218" actId="20577"/>
          <ac:spMkLst>
            <pc:docMk/>
            <pc:sldMk cId="1224099416" sldId="336"/>
            <ac:spMk id="54" creationId="{29961F8D-EB5D-423F-97A0-FAE195345EFB}"/>
          </ac:spMkLst>
        </pc:spChg>
      </pc:sldChg>
      <pc:sldChg chg="addSp modSp mod modNotesTx">
        <pc:chgData name="이승준" userId="73256f58-64ad-4fdb-8087-b1e36ecff85d" providerId="ADAL" clId="{18AF67A6-E4A1-4ED5-93B2-FF84A3AF4E4E}" dt="2022-04-02T02:37:11.011" v="1022" actId="20577"/>
        <pc:sldMkLst>
          <pc:docMk/>
          <pc:sldMk cId="1638050537" sldId="339"/>
        </pc:sldMkLst>
        <pc:spChg chg="add mod">
          <ac:chgData name="이승준" userId="73256f58-64ad-4fdb-8087-b1e36ecff85d" providerId="ADAL" clId="{18AF67A6-E4A1-4ED5-93B2-FF84A3AF4E4E}" dt="2022-04-02T02:29:54.750" v="1002" actId="1076"/>
          <ac:spMkLst>
            <pc:docMk/>
            <pc:sldMk cId="1638050537" sldId="339"/>
            <ac:spMk id="16" creationId="{CAF20C62-C9E5-4B30-9918-89ECAF48D3C7}"/>
          </ac:spMkLst>
        </pc:spChg>
        <pc:spChg chg="add mod">
          <ac:chgData name="이승준" userId="73256f58-64ad-4fdb-8087-b1e36ecff85d" providerId="ADAL" clId="{18AF67A6-E4A1-4ED5-93B2-FF84A3AF4E4E}" dt="2022-04-02T02:22:42.901" v="936" actId="1076"/>
          <ac:spMkLst>
            <pc:docMk/>
            <pc:sldMk cId="1638050537" sldId="339"/>
            <ac:spMk id="17" creationId="{77EB1B70-81AD-477C-BC0B-4EB106C595F1}"/>
          </ac:spMkLst>
        </pc:spChg>
        <pc:spChg chg="add mod">
          <ac:chgData name="이승준" userId="73256f58-64ad-4fdb-8087-b1e36ecff85d" providerId="ADAL" clId="{18AF67A6-E4A1-4ED5-93B2-FF84A3AF4E4E}" dt="2022-04-02T02:24:30.190" v="956" actId="20577"/>
          <ac:spMkLst>
            <pc:docMk/>
            <pc:sldMk cId="1638050537" sldId="339"/>
            <ac:spMk id="18" creationId="{5FC1CE08-73CE-4161-ABDD-A7AC9A412327}"/>
          </ac:spMkLst>
        </pc:spChg>
        <pc:spChg chg="add mod">
          <ac:chgData name="이승준" userId="73256f58-64ad-4fdb-8087-b1e36ecff85d" providerId="ADAL" clId="{18AF67A6-E4A1-4ED5-93B2-FF84A3AF4E4E}" dt="2022-04-02T02:28:33.299" v="1000" actId="1076"/>
          <ac:spMkLst>
            <pc:docMk/>
            <pc:sldMk cId="1638050537" sldId="339"/>
            <ac:spMk id="19" creationId="{37EAAA37-890E-41F8-B5B5-55495BEAF913}"/>
          </ac:spMkLst>
        </pc:spChg>
        <pc:spChg chg="mod">
          <ac:chgData name="이승준" userId="73256f58-64ad-4fdb-8087-b1e36ecff85d" providerId="ADAL" clId="{18AF67A6-E4A1-4ED5-93B2-FF84A3AF4E4E}" dt="2022-04-02T02:22:05.655" v="929" actId="1076"/>
          <ac:spMkLst>
            <pc:docMk/>
            <pc:sldMk cId="1638050537" sldId="339"/>
            <ac:spMk id="39" creationId="{979F225B-2793-402D-880A-AAE467FF477F}"/>
          </ac:spMkLst>
        </pc:spChg>
        <pc:spChg chg="mod">
          <ac:chgData name="이승준" userId="73256f58-64ad-4fdb-8087-b1e36ecff85d" providerId="ADAL" clId="{18AF67A6-E4A1-4ED5-93B2-FF84A3AF4E4E}" dt="2022-04-02T02:28:24.668" v="998" actId="1076"/>
          <ac:spMkLst>
            <pc:docMk/>
            <pc:sldMk cId="1638050537" sldId="339"/>
            <ac:spMk id="40" creationId="{5EECBD0E-457E-45CB-8934-3C667C36879D}"/>
          </ac:spMkLst>
        </pc:spChg>
      </pc:sldChg>
      <pc:sldChg chg="addSp modSp mod">
        <pc:chgData name="이승준" userId="73256f58-64ad-4fdb-8087-b1e36ecff85d" providerId="ADAL" clId="{18AF67A6-E4A1-4ED5-93B2-FF84A3AF4E4E}" dt="2022-04-02T02:41:08.283" v="1045" actId="1076"/>
        <pc:sldMkLst>
          <pc:docMk/>
          <pc:sldMk cId="3394966804" sldId="344"/>
        </pc:sldMkLst>
        <pc:spChg chg="mod">
          <ac:chgData name="이승준" userId="73256f58-64ad-4fdb-8087-b1e36ecff85d" providerId="ADAL" clId="{18AF67A6-E4A1-4ED5-93B2-FF84A3AF4E4E}" dt="2022-04-02T02:15:24.936" v="869"/>
          <ac:spMkLst>
            <pc:docMk/>
            <pc:sldMk cId="3394966804" sldId="344"/>
            <ac:spMk id="19" creationId="{C2DECC4A-D9F4-49D9-978A-B27E7FE8C561}"/>
          </ac:spMkLst>
        </pc:spChg>
        <pc:spChg chg="mod">
          <ac:chgData name="이승준" userId="73256f58-64ad-4fdb-8087-b1e36ecff85d" providerId="ADAL" clId="{18AF67A6-E4A1-4ED5-93B2-FF84A3AF4E4E}" dt="2022-04-02T02:41:08.283" v="1045" actId="1076"/>
          <ac:spMkLst>
            <pc:docMk/>
            <pc:sldMk cId="3394966804" sldId="344"/>
            <ac:spMk id="32" creationId="{8AA79A1A-5028-4977-B008-046EA8316810}"/>
          </ac:spMkLst>
        </pc:spChg>
        <pc:spChg chg="mod">
          <ac:chgData name="이승준" userId="73256f58-64ad-4fdb-8087-b1e36ecff85d" providerId="ADAL" clId="{18AF67A6-E4A1-4ED5-93B2-FF84A3AF4E4E}" dt="2022-04-02T02:14:21.406" v="824" actId="1076"/>
          <ac:spMkLst>
            <pc:docMk/>
            <pc:sldMk cId="3394966804" sldId="344"/>
            <ac:spMk id="42" creationId="{C85D0DCF-59D6-4FC1-931E-6B436D680127}"/>
          </ac:spMkLst>
        </pc:spChg>
        <pc:cxnChg chg="add mod">
          <ac:chgData name="이승준" userId="73256f58-64ad-4fdb-8087-b1e36ecff85d" providerId="ADAL" clId="{18AF67A6-E4A1-4ED5-93B2-FF84A3AF4E4E}" dt="2022-04-02T02:14:21.406" v="824" actId="1076"/>
          <ac:cxnSpMkLst>
            <pc:docMk/>
            <pc:sldMk cId="3394966804" sldId="344"/>
            <ac:cxnSpMk id="4" creationId="{439DE5C5-B3FA-40BB-AF99-C90B4DAC66C0}"/>
          </ac:cxnSpMkLst>
        </pc:cxnChg>
        <pc:cxnChg chg="add mod">
          <ac:chgData name="이승준" userId="73256f58-64ad-4fdb-8087-b1e36ecff85d" providerId="ADAL" clId="{18AF67A6-E4A1-4ED5-93B2-FF84A3AF4E4E}" dt="2022-04-02T02:14:21.406" v="824" actId="1076"/>
          <ac:cxnSpMkLst>
            <pc:docMk/>
            <pc:sldMk cId="3394966804" sldId="344"/>
            <ac:cxnSpMk id="25" creationId="{8E0F1EEA-CB81-4016-91F1-137CE1B826A3}"/>
          </ac:cxnSpMkLst>
        </pc:cxnChg>
      </pc:sldChg>
      <pc:sldChg chg="addSp delSp modSp mod modNotesTx">
        <pc:chgData name="이승준" userId="73256f58-64ad-4fdb-8087-b1e36ecff85d" providerId="ADAL" clId="{18AF67A6-E4A1-4ED5-93B2-FF84A3AF4E4E}" dt="2022-04-02T05:14:24.233" v="2165" actId="20577"/>
        <pc:sldMkLst>
          <pc:docMk/>
          <pc:sldMk cId="3419598110" sldId="345"/>
        </pc:sldMkLst>
        <pc:spChg chg="add del mod">
          <ac:chgData name="이승준" userId="73256f58-64ad-4fdb-8087-b1e36ecff85d" providerId="ADAL" clId="{18AF67A6-E4A1-4ED5-93B2-FF84A3AF4E4E}" dt="2022-04-02T04:11:34.800" v="1504" actId="478"/>
          <ac:spMkLst>
            <pc:docMk/>
            <pc:sldMk cId="3419598110" sldId="345"/>
            <ac:spMk id="3" creationId="{DBD8BC6B-323E-4075-A65E-57642D6C9642}"/>
          </ac:spMkLst>
        </pc:spChg>
        <pc:spChg chg="add mod">
          <ac:chgData name="이승준" userId="73256f58-64ad-4fdb-8087-b1e36ecff85d" providerId="ADAL" clId="{18AF67A6-E4A1-4ED5-93B2-FF84A3AF4E4E}" dt="2022-04-02T05:09:02.634" v="1622" actId="20577"/>
          <ac:spMkLst>
            <pc:docMk/>
            <pc:sldMk cId="3419598110" sldId="345"/>
            <ac:spMk id="16" creationId="{A2B7F8F9-3979-45AC-B48F-310DF282B0C4}"/>
          </ac:spMkLst>
        </pc:spChg>
        <pc:spChg chg="add del mod">
          <ac:chgData name="이승준" userId="73256f58-64ad-4fdb-8087-b1e36ecff85d" providerId="ADAL" clId="{18AF67A6-E4A1-4ED5-93B2-FF84A3AF4E4E}" dt="2022-04-02T02:54:10.259" v="1249" actId="478"/>
          <ac:spMkLst>
            <pc:docMk/>
            <pc:sldMk cId="3419598110" sldId="345"/>
            <ac:spMk id="17" creationId="{AB63D316-F89B-422D-887E-553CD34214F9}"/>
          </ac:spMkLst>
        </pc:spChg>
        <pc:spChg chg="add del mod">
          <ac:chgData name="이승준" userId="73256f58-64ad-4fdb-8087-b1e36ecff85d" providerId="ADAL" clId="{18AF67A6-E4A1-4ED5-93B2-FF84A3AF4E4E}" dt="2022-04-02T02:54:08.227" v="1248" actId="478"/>
          <ac:spMkLst>
            <pc:docMk/>
            <pc:sldMk cId="3419598110" sldId="345"/>
            <ac:spMk id="18" creationId="{60DCF30E-1E09-4923-898C-5C250179BB2A}"/>
          </ac:spMkLst>
        </pc:spChg>
        <pc:spChg chg="mod">
          <ac:chgData name="이승준" userId="73256f58-64ad-4fdb-8087-b1e36ecff85d" providerId="ADAL" clId="{18AF67A6-E4A1-4ED5-93B2-FF84A3AF4E4E}" dt="2022-04-02T02:12:39.464" v="815" actId="1076"/>
          <ac:spMkLst>
            <pc:docMk/>
            <pc:sldMk cId="3419598110" sldId="345"/>
            <ac:spMk id="19" creationId="{02267AB8-06B7-4607-8911-C6D45D4BEEED}"/>
          </ac:spMkLst>
        </pc:spChg>
        <pc:spChg chg="add del mod">
          <ac:chgData name="이승준" userId="73256f58-64ad-4fdb-8087-b1e36ecff85d" providerId="ADAL" clId="{18AF67A6-E4A1-4ED5-93B2-FF84A3AF4E4E}" dt="2022-04-02T04:11:35.342" v="1505" actId="478"/>
          <ac:spMkLst>
            <pc:docMk/>
            <pc:sldMk cId="3419598110" sldId="345"/>
            <ac:spMk id="20" creationId="{78E6ED72-33D0-415F-AEFF-13DE85695020}"/>
          </ac:spMkLst>
        </pc:spChg>
        <pc:spChg chg="add mod">
          <ac:chgData name="이승준" userId="73256f58-64ad-4fdb-8087-b1e36ecff85d" providerId="ADAL" clId="{18AF67A6-E4A1-4ED5-93B2-FF84A3AF4E4E}" dt="2022-04-02T05:12:52.303" v="1797" actId="20577"/>
          <ac:spMkLst>
            <pc:docMk/>
            <pc:sldMk cId="3419598110" sldId="345"/>
            <ac:spMk id="25" creationId="{1CC70F8E-0139-48BB-86D8-3297C911FC03}"/>
          </ac:spMkLst>
        </pc:spChg>
        <pc:spChg chg="mod">
          <ac:chgData name="이승준" userId="73256f58-64ad-4fdb-8087-b1e36ecff85d" providerId="ADAL" clId="{18AF67A6-E4A1-4ED5-93B2-FF84A3AF4E4E}" dt="2022-04-02T05:08:58.720" v="1620" actId="6549"/>
          <ac:spMkLst>
            <pc:docMk/>
            <pc:sldMk cId="3419598110" sldId="345"/>
            <ac:spMk id="28" creationId="{02767788-7001-486B-B6FA-74233CAC962B}"/>
          </ac:spMkLst>
        </pc:spChg>
      </pc:sldChg>
      <pc:sldChg chg="addSp delSp modSp mod ord modNotesTx">
        <pc:chgData name="이승준" userId="73256f58-64ad-4fdb-8087-b1e36ecff85d" providerId="ADAL" clId="{18AF67A6-E4A1-4ED5-93B2-FF84A3AF4E4E}" dt="2022-04-02T02:43:16.063" v="1135" actId="1076"/>
        <pc:sldMkLst>
          <pc:docMk/>
          <pc:sldMk cId="1571330280" sldId="348"/>
        </pc:sldMkLst>
        <pc:spChg chg="add mod">
          <ac:chgData name="이승준" userId="73256f58-64ad-4fdb-8087-b1e36ecff85d" providerId="ADAL" clId="{18AF67A6-E4A1-4ED5-93B2-FF84A3AF4E4E}" dt="2022-04-02T02:43:16.063" v="1135" actId="1076"/>
          <ac:spMkLst>
            <pc:docMk/>
            <pc:sldMk cId="1571330280" sldId="348"/>
            <ac:spMk id="16" creationId="{86251065-36E9-45A4-A477-AEC330F256C9}"/>
          </ac:spMkLst>
        </pc:spChg>
        <pc:spChg chg="del">
          <ac:chgData name="이승준" userId="73256f58-64ad-4fdb-8087-b1e36ecff85d" providerId="ADAL" clId="{18AF67A6-E4A1-4ED5-93B2-FF84A3AF4E4E}" dt="2022-04-02T02:05:08.766" v="457" actId="478"/>
          <ac:spMkLst>
            <pc:docMk/>
            <pc:sldMk cId="1571330280" sldId="348"/>
            <ac:spMk id="27" creationId="{629F6E5E-2962-4400-AA6F-F54E457D6BB4}"/>
          </ac:spMkLst>
        </pc:spChg>
        <pc:spChg chg="del">
          <ac:chgData name="이승준" userId="73256f58-64ad-4fdb-8087-b1e36ecff85d" providerId="ADAL" clId="{18AF67A6-E4A1-4ED5-93B2-FF84A3AF4E4E}" dt="2022-04-02T02:05:08.138" v="456" actId="478"/>
          <ac:spMkLst>
            <pc:docMk/>
            <pc:sldMk cId="1571330280" sldId="348"/>
            <ac:spMk id="29" creationId="{480BA649-4238-4E98-8D40-23BA4C5BB7E1}"/>
          </ac:spMkLst>
        </pc:spChg>
        <pc:spChg chg="mod">
          <ac:chgData name="이승준" userId="73256f58-64ad-4fdb-8087-b1e36ecff85d" providerId="ADAL" clId="{18AF67A6-E4A1-4ED5-93B2-FF84A3AF4E4E}" dt="2022-04-02T02:16:51.986" v="877" actId="403"/>
          <ac:spMkLst>
            <pc:docMk/>
            <pc:sldMk cId="1571330280" sldId="348"/>
            <ac:spMk id="38" creationId="{50BCE71A-D425-470A-B416-E65AA3484AF1}"/>
          </ac:spMkLst>
        </pc:spChg>
        <pc:picChg chg="add del mod modCrop">
          <ac:chgData name="이승준" userId="73256f58-64ad-4fdb-8087-b1e36ecff85d" providerId="ADAL" clId="{18AF67A6-E4A1-4ED5-93B2-FF84A3AF4E4E}" dt="2022-04-02T02:05:07.173" v="455" actId="478"/>
          <ac:picMkLst>
            <pc:docMk/>
            <pc:sldMk cId="1571330280" sldId="348"/>
            <ac:picMk id="15" creationId="{B3498513-B450-4CDB-8127-3B7B7E7CC1A8}"/>
          </ac:picMkLst>
        </pc:picChg>
        <pc:picChg chg="del mod modCrop">
          <ac:chgData name="이승준" userId="73256f58-64ad-4fdb-8087-b1e36ecff85d" providerId="ADAL" clId="{18AF67A6-E4A1-4ED5-93B2-FF84A3AF4E4E}" dt="2022-04-02T02:05:06.854" v="454" actId="478"/>
          <ac:picMkLst>
            <pc:docMk/>
            <pc:sldMk cId="1571330280" sldId="348"/>
            <ac:picMk id="25" creationId="{041B910E-D304-4406-853A-B851D0125995}"/>
          </ac:picMkLst>
        </pc:picChg>
        <pc:picChg chg="del mod">
          <ac:chgData name="이승준" userId="73256f58-64ad-4fdb-8087-b1e36ecff85d" providerId="ADAL" clId="{18AF67A6-E4A1-4ED5-93B2-FF84A3AF4E4E}" dt="2022-04-02T01:59:48.446" v="190" actId="478"/>
          <ac:picMkLst>
            <pc:docMk/>
            <pc:sldMk cId="1571330280" sldId="348"/>
            <ac:picMk id="34" creationId="{60729056-1ED7-4D05-9691-2B16A0ACAC91}"/>
          </ac:picMkLst>
        </pc:picChg>
      </pc:sldChg>
      <pc:sldChg chg="modSp add mod">
        <pc:chgData name="이승준" userId="73256f58-64ad-4fdb-8087-b1e36ecff85d" providerId="ADAL" clId="{18AF67A6-E4A1-4ED5-93B2-FF84A3AF4E4E}" dt="2022-04-02T02:11:45.807" v="814" actId="6549"/>
        <pc:sldMkLst>
          <pc:docMk/>
          <pc:sldMk cId="2622823802" sldId="349"/>
        </pc:sldMkLst>
        <pc:spChg chg="mod">
          <ac:chgData name="이승준" userId="73256f58-64ad-4fdb-8087-b1e36ecff85d" providerId="ADAL" clId="{18AF67A6-E4A1-4ED5-93B2-FF84A3AF4E4E}" dt="2022-04-02T02:11:45.807" v="814" actId="6549"/>
          <ac:spMkLst>
            <pc:docMk/>
            <pc:sldMk cId="2622823802" sldId="349"/>
            <ac:spMk id="38" creationId="{50BCE71A-D425-470A-B416-E65AA3484AF1}"/>
          </ac:spMkLst>
        </pc:spChg>
      </pc:sldChg>
      <pc:sldChg chg="addSp delSp modSp mod modClrScheme chgLayout">
        <pc:chgData name="이승준" userId="73256f58-64ad-4fdb-8087-b1e36ecff85d" providerId="ADAL" clId="{18AF67A6-E4A1-4ED5-93B2-FF84A3AF4E4E}" dt="2022-04-02T08:29:54.258" v="2263" actId="1035"/>
        <pc:sldMkLst>
          <pc:docMk/>
          <pc:sldMk cId="1094212904" sldId="350"/>
        </pc:sldMkLst>
        <pc:spChg chg="mod ord">
          <ac:chgData name="이승준" userId="73256f58-64ad-4fdb-8087-b1e36ecff85d" providerId="ADAL" clId="{18AF67A6-E4A1-4ED5-93B2-FF84A3AF4E4E}" dt="2022-04-02T08:29:54.258" v="2263" actId="1035"/>
          <ac:spMkLst>
            <pc:docMk/>
            <pc:sldMk cId="1094212904" sldId="350"/>
            <ac:spMk id="2" creationId="{D5A9DE7D-35EF-445A-844A-2C701A79AA38}"/>
          </ac:spMkLst>
        </pc:spChg>
        <pc:spChg chg="add del mod ord">
          <ac:chgData name="이승준" userId="73256f58-64ad-4fdb-8087-b1e36ecff85d" providerId="ADAL" clId="{18AF67A6-E4A1-4ED5-93B2-FF84A3AF4E4E}" dt="2022-04-02T08:29:51.018" v="2261" actId="478"/>
          <ac:spMkLst>
            <pc:docMk/>
            <pc:sldMk cId="1094212904" sldId="350"/>
            <ac:spMk id="5" creationId="{FEECB74C-56E9-4A78-B16E-7AF41A962CC3}"/>
          </ac:spMkLst>
        </pc:spChg>
        <pc:spChg chg="add del mod ord">
          <ac:chgData name="이승준" userId="73256f58-64ad-4fdb-8087-b1e36ecff85d" providerId="ADAL" clId="{18AF67A6-E4A1-4ED5-93B2-FF84A3AF4E4E}" dt="2022-04-02T08:29:50.530" v="2260" actId="478"/>
          <ac:spMkLst>
            <pc:docMk/>
            <pc:sldMk cId="1094212904" sldId="350"/>
            <ac:spMk id="6" creationId="{E96AF7F7-B109-471B-95A9-2D8ED54076BA}"/>
          </ac:spMkLst>
        </pc:spChg>
        <pc:spChg chg="add del mod">
          <ac:chgData name="이승준" userId="73256f58-64ad-4fdb-8087-b1e36ecff85d" providerId="ADAL" clId="{18AF67A6-E4A1-4ED5-93B2-FF84A3AF4E4E}" dt="2022-04-02T08:28:01.838" v="2232"/>
          <ac:spMkLst>
            <pc:docMk/>
            <pc:sldMk cId="1094212904" sldId="350"/>
            <ac:spMk id="14" creationId="{C1CA887D-77E4-4F32-BCFC-1985BB537BA9}"/>
          </ac:spMkLst>
        </pc:spChg>
      </pc:sldChg>
      <pc:sldChg chg="add del">
        <pc:chgData name="이승준" userId="73256f58-64ad-4fdb-8087-b1e36ecff85d" providerId="ADAL" clId="{18AF67A6-E4A1-4ED5-93B2-FF84A3AF4E4E}" dt="2022-04-02T05:16:07.743" v="2180" actId="47"/>
        <pc:sldMkLst>
          <pc:docMk/>
          <pc:sldMk cId="1369646787" sldId="350"/>
        </pc:sldMkLst>
      </pc:sldChg>
      <pc:sldChg chg="del">
        <pc:chgData name="이승준" userId="73256f58-64ad-4fdb-8087-b1e36ecff85d" providerId="ADAL" clId="{18AF67A6-E4A1-4ED5-93B2-FF84A3AF4E4E}" dt="2022-04-02T08:27:12.414" v="2220"/>
        <pc:sldMkLst>
          <pc:docMk/>
          <pc:sldMk cId="2647093474" sldId="350"/>
        </pc:sldMkLst>
      </pc:sldChg>
      <pc:sldChg chg="add del">
        <pc:chgData name="이승준" userId="73256f58-64ad-4fdb-8087-b1e36ecff85d" providerId="ADAL" clId="{18AF67A6-E4A1-4ED5-93B2-FF84A3AF4E4E}" dt="2022-04-02T08:29:10.476" v="2250" actId="47"/>
        <pc:sldMkLst>
          <pc:docMk/>
          <pc:sldMk cId="1154992718" sldId="351"/>
        </pc:sldMkLst>
      </pc:sldChg>
      <pc:sldMasterChg chg="del delSldLayout">
        <pc:chgData name="이승준" userId="73256f58-64ad-4fdb-8087-b1e36ecff85d" providerId="ADAL" clId="{18AF67A6-E4A1-4ED5-93B2-FF84A3AF4E4E}" dt="2022-04-02T08:29:49.114" v="2259" actId="700"/>
        <pc:sldMasterMkLst>
          <pc:docMk/>
          <pc:sldMasterMk cId="183463962" sldId="2147483672"/>
        </pc:sldMasterMkLst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143807304" sldId="2147483673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811837002" sldId="2147483674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1628893340" sldId="2147483675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2715736317" sldId="2147483676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1456775515" sldId="2147483677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3392869467" sldId="2147483678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845757666" sldId="2147483679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944145893" sldId="2147483680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1467834697" sldId="2147483681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3843608788" sldId="2147483682"/>
          </pc:sldLayoutMkLst>
        </pc:sldLayoutChg>
        <pc:sldLayoutChg chg="del">
          <pc:chgData name="이승준" userId="73256f58-64ad-4fdb-8087-b1e36ecff85d" providerId="ADAL" clId="{18AF67A6-E4A1-4ED5-93B2-FF84A3AF4E4E}" dt="2022-04-02T08:29:49.114" v="2259" actId="700"/>
          <pc:sldLayoutMkLst>
            <pc:docMk/>
            <pc:sldMasterMk cId="183463962" sldId="2147483672"/>
            <pc:sldLayoutMk cId="3223615690" sldId="214748368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8A0C1C5-44F9-4E12-9EFF-523B6EF7F2E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D53621E-1AC9-41C0-AB99-5353BB4D9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F07A4-3721-4659-BF4F-A06A2499BE15}" type="datetimeFigureOut">
              <a:rPr lang="ko-KR" altLang="en-US" smtClean="0"/>
              <a:t>2022. 4. 2.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68F1BF3-40CF-43C5-9DF3-31230DFF09F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453AEDE-4A62-4356-A316-D4C381E96F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5292A-4966-446F-A492-F93C591FB2C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06763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267813-56E3-45C6-82D7-21A9A2B68DEF}" type="datetimeFigureOut">
              <a:rPr lang="ko-KR" altLang="en-US" smtClean="0"/>
              <a:t>2022. 4. 2.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A38A94-3C4B-4B7B-B7A4-F70AB54154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098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8A94-3C4B-4B7B-B7A4-F70AB54154D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396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Scaling</a:t>
            </a: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tree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기반인 </a:t>
            </a:r>
            <a:r>
              <a:rPr lang="ko-KR" altLang="en-US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랜덤포레스트와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필요 없다고 판단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lang="en-US" altLang="ko-KR" dirty="0" err="1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lang="ko-KR" altLang="en-US" dirty="0">
                <a:solidFill>
                  <a:schemeClr val="bg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에서는 적용</a:t>
            </a:r>
            <a:endParaRPr lang="en-US" altLang="ko-KR" dirty="0">
              <a:solidFill>
                <a:schemeClr val="bg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064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augmentation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4586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augmentation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383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convolution 1d layer = </a:t>
            </a:r>
            <a:r>
              <a:rPr kumimoji="1" lang="ko-Kore-KR" altLang="en-US" dirty="0"/>
              <a:t>가로로만</a:t>
            </a:r>
            <a:r>
              <a:rPr kumimoji="1" lang="ko-KR" altLang="en-US" dirty="0"/>
              <a:t> 이동하면서 </a:t>
            </a:r>
            <a:r>
              <a:rPr kumimoji="1" lang="en-US" altLang="ko-KR" dirty="0"/>
              <a:t>output </a:t>
            </a:r>
            <a:r>
              <a:rPr kumimoji="1" lang="ko-KR" altLang="en-US" dirty="0"/>
              <a:t>계산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683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2549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데이콘</a:t>
            </a:r>
            <a:r>
              <a:rPr lang="ko-KR" altLang="en-US" dirty="0"/>
              <a:t> 제출 점수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 1.02 -&gt;  1.2</a:t>
            </a:r>
            <a:endParaRPr lang="ko-KR" altLang="en-US" dirty="0"/>
          </a:p>
          <a:p>
            <a:r>
              <a:rPr lang="en-US" altLang="ko-KR" dirty="0"/>
              <a:t>1.057 -&gt; 1.06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8A94-3C4B-4B7B-B7A4-F70AB54154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4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0.63</a:t>
            </a:r>
          </a:p>
          <a:p>
            <a:r>
              <a:rPr lang="en-US" altLang="ko-KR" dirty="0"/>
              <a:t>0.72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8A94-3C4B-4B7B-B7A4-F70AB54154D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275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# </a:t>
            </a:r>
            <a:r>
              <a:rPr kumimoji="1" lang="ko-KR" altLang="en-US" dirty="0"/>
              <a:t>그림에서 </a:t>
            </a:r>
            <a:r>
              <a:rPr kumimoji="1" lang="en-US" altLang="ko-Kore-KR" dirty="0"/>
              <a:t>batch size = </a:t>
            </a:r>
            <a:r>
              <a:rPr kumimoji="1" lang="en-US" altLang="ko-KR" dirty="0"/>
              <a:t>6250</a:t>
            </a:r>
            <a:r>
              <a:rPr kumimoji="1" lang="ko-KR" altLang="en-US" dirty="0"/>
              <a:t>은 고려하지 않음 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feature dimension = channel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filters : </a:t>
            </a:r>
            <a:r>
              <a:rPr kumimoji="1" lang="ko-Kore-KR" altLang="en-US" dirty="0"/>
              <a:t>출력모양 깊이 결정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kernel_size</a:t>
            </a:r>
            <a:r>
              <a:rPr kumimoji="1" lang="en-US" altLang="ko-Kore-KR" dirty="0"/>
              <a:t> : </a:t>
            </a:r>
            <a:r>
              <a:rPr kumimoji="1" lang="ko-Kore-KR" altLang="en-US" dirty="0"/>
              <a:t>연산 수행할 때 윈도우 크기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stride: </a:t>
            </a:r>
            <a:r>
              <a:rPr kumimoji="1" lang="ko-Kore-KR" altLang="en-US" dirty="0"/>
              <a:t>한번에 얼마나 움직이는지</a:t>
            </a:r>
          </a:p>
          <a:p>
            <a:endParaRPr kumimoji="1" lang="en-US" altLang="ko-Kore-KR" dirty="0"/>
          </a:p>
          <a:p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(N-</a:t>
            </a:r>
            <a:r>
              <a:rPr kumimoji="1" lang="en-US" altLang="ko-KR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kernelsize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)/stride + 1 = (600-60)/3 + 1 = 181 #</a:t>
            </a:r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600 times </a:t>
            </a:r>
            <a:r>
              <a:rPr kumimoji="1" lang="ko-KR" altLang="en-US" sz="1200" dirty="0" err="1">
                <a:latin typeface="NanumGothic" panose="020D0604000000000000" pitchFamily="34" charset="-127"/>
                <a:ea typeface="NanumGothic" panose="020D0604000000000000" pitchFamily="34" charset="-127"/>
              </a:rPr>
              <a:t>를</a:t>
            </a:r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60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크기로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3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kumimoji="1" lang="en-US" altLang="ko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stride</a:t>
            </a:r>
            <a:r>
              <a:rPr kumimoji="1" lang="ko-KR" altLang="en-US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만큼씩 움직임</a:t>
            </a:r>
            <a:r>
              <a:rPr kumimoji="1" lang="en-US" altLang="ko-Kore-KR" sz="1200" dirty="0"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672687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가중치</a:t>
            </a:r>
            <a:r>
              <a:rPr kumimoji="1" lang="ko-KR" altLang="en-US" dirty="0"/>
              <a:t> 초기화 중 </a:t>
            </a:r>
            <a:r>
              <a:rPr kumimoji="1" lang="ko-KR" altLang="en-US" dirty="0" err="1"/>
              <a:t>기본옵션</a:t>
            </a:r>
            <a:r>
              <a:rPr kumimoji="1" lang="ko-KR" altLang="en-US" dirty="0"/>
              <a:t> </a:t>
            </a:r>
            <a:r>
              <a:rPr kumimoji="1" lang="en-US" altLang="ko-KR" dirty="0" err="1"/>
              <a:t>random_uniform</a:t>
            </a:r>
            <a:r>
              <a:rPr kumimoji="1" lang="en-US" altLang="ko-KR" dirty="0"/>
              <a:t> </a:t>
            </a:r>
            <a:r>
              <a:rPr kumimoji="1" lang="ko-KR" altLang="en-US" dirty="0"/>
              <a:t>을 사용할 경우 </a:t>
            </a:r>
            <a:r>
              <a:rPr kumimoji="1" lang="ko-KR" altLang="en-US" dirty="0" err="1"/>
              <a:t>역전파</a:t>
            </a:r>
            <a:r>
              <a:rPr kumimoji="1" lang="ko-KR" altLang="en-US" dirty="0"/>
              <a:t> 과정에서 미분한 </a:t>
            </a:r>
            <a:r>
              <a:rPr kumimoji="1" lang="en-US" altLang="ko-KR" dirty="0"/>
              <a:t>gradient</a:t>
            </a:r>
            <a:r>
              <a:rPr kumimoji="1" lang="ko-KR" altLang="en-US" dirty="0"/>
              <a:t>가 지나치게 커지거나 소실되는 문제 발생할 위험성 크다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또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local</a:t>
            </a:r>
            <a:r>
              <a:rPr kumimoji="1" lang="ko-KR" altLang="en-US" dirty="0"/>
              <a:t> </a:t>
            </a:r>
            <a:r>
              <a:rPr kumimoji="1" lang="en-US" altLang="ko-KR" dirty="0"/>
              <a:t>minimum</a:t>
            </a:r>
            <a:r>
              <a:rPr kumimoji="1" lang="ko-KR" altLang="en-US" dirty="0"/>
              <a:t>에 빠질 수 있음</a:t>
            </a:r>
            <a:r>
              <a:rPr kumimoji="1" lang="en-US" altLang="ko-KR" dirty="0"/>
              <a:t>,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He </a:t>
            </a:r>
            <a:r>
              <a:rPr kumimoji="1" lang="ko-KR" altLang="en-US" dirty="0"/>
              <a:t>함수 중 </a:t>
            </a:r>
            <a:r>
              <a:rPr kumimoji="1" lang="en-US" altLang="ko-KR" dirty="0" err="1"/>
              <a:t>he_uniform</a:t>
            </a:r>
            <a:r>
              <a:rPr kumimoji="1" lang="en-US" altLang="ko-KR" dirty="0"/>
              <a:t> </a:t>
            </a:r>
            <a:r>
              <a:rPr kumimoji="1" lang="ko-KR" altLang="en-US" dirty="0"/>
              <a:t>사용 </a:t>
            </a:r>
            <a:r>
              <a:rPr kumimoji="1" lang="en-US" altLang="ko-KR" dirty="0"/>
              <a:t>(</a:t>
            </a:r>
            <a:r>
              <a:rPr kumimoji="1" lang="en-US" altLang="ko-KR" dirty="0" err="1"/>
              <a:t>relu</a:t>
            </a:r>
            <a:r>
              <a:rPr kumimoji="1" lang="en-US" altLang="ko-KR" dirty="0"/>
              <a:t> family usually he initialization)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#( he _ uniform 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limit </a:t>
            </a:r>
            <a:r>
              <a:rPr kumimoji="1" lang="ko-KR" altLang="en-US" dirty="0"/>
              <a:t>은 </a:t>
            </a:r>
            <a:r>
              <a:rPr kumimoji="1" lang="en-US" altLang="ko-KR" dirty="0"/>
              <a:t>sqrt( 6 / </a:t>
            </a:r>
            <a:r>
              <a:rPr kumimoji="1" lang="ko-KR" altLang="en-US" dirty="0" err="1"/>
              <a:t>가중치텐서입력차원크기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r>
              <a:rPr kumimoji="1" lang="ko-KR" altLang="en-US" dirty="0"/>
              <a:t> </a:t>
            </a:r>
            <a:r>
              <a:rPr kumimoji="1" lang="en-US" altLang="ko-KR" dirty="0"/>
              <a:t>)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577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과적합</a:t>
            </a:r>
            <a:r>
              <a:rPr kumimoji="1" lang="ko-KR" altLang="en-US" dirty="0"/>
              <a:t> 방지</a:t>
            </a:r>
            <a:r>
              <a:rPr kumimoji="1" lang="en-US" altLang="ko-KR" dirty="0"/>
              <a:t> layer </a:t>
            </a:r>
            <a:r>
              <a:rPr kumimoji="1" lang="ko-KR" altLang="en-US" dirty="0"/>
              <a:t>추가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b="0" dirty="0"/>
              <a:t>batch normalization : </a:t>
            </a:r>
            <a:r>
              <a:rPr kumimoji="1" lang="ko-KR" altLang="en-US" b="0" dirty="0" err="1"/>
              <a:t>미니배치</a:t>
            </a:r>
            <a:r>
              <a:rPr kumimoji="1" lang="ko-KR" altLang="en-US" b="0" dirty="0"/>
              <a:t> 한 단위로 정규화</a:t>
            </a:r>
            <a:r>
              <a:rPr kumimoji="1" lang="en-US" altLang="ko-KR" b="0" dirty="0"/>
              <a:t>. </a:t>
            </a:r>
            <a:r>
              <a:rPr kumimoji="1" lang="ko-KR" altLang="en-US" b="0" dirty="0" err="1"/>
              <a:t>출력값에</a:t>
            </a:r>
            <a:r>
              <a:rPr kumimoji="1" lang="ko-KR" altLang="en-US" b="0" dirty="0"/>
              <a:t> 대해 평균 </a:t>
            </a:r>
            <a:r>
              <a:rPr kumimoji="1" lang="en-US" altLang="ko-KR" b="0" dirty="0"/>
              <a:t>0 </a:t>
            </a:r>
            <a:r>
              <a:rPr kumimoji="1" lang="ko-KR" altLang="en-US" b="0" dirty="0"/>
              <a:t>분산 </a:t>
            </a:r>
            <a:r>
              <a:rPr kumimoji="1" lang="en-US" altLang="ko-KR" b="0" dirty="0"/>
              <a:t>1</a:t>
            </a:r>
            <a:r>
              <a:rPr kumimoji="1" lang="ko-KR" altLang="en-US" b="0" dirty="0"/>
              <a:t>이 되도록</a:t>
            </a:r>
            <a:r>
              <a:rPr kumimoji="1" lang="en-US" altLang="ko-KR" b="0" dirty="0"/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ko-KR" b="0" dirty="0"/>
              <a:t>normalize </a:t>
            </a:r>
            <a:r>
              <a:rPr kumimoji="1" lang="ko-KR" altLang="en-US" b="0" dirty="0"/>
              <a:t>된 가중치 값들을 </a:t>
            </a:r>
            <a:r>
              <a:rPr kumimoji="1" lang="en-US" altLang="ko-KR" b="0" dirty="0"/>
              <a:t>scale(</a:t>
            </a:r>
            <a:r>
              <a:rPr kumimoji="1" lang="ko-KR" altLang="en-US" b="0" dirty="0"/>
              <a:t>확대</a:t>
            </a:r>
            <a:r>
              <a:rPr kumimoji="1" lang="en-US" altLang="ko-KR" b="0" dirty="0"/>
              <a:t>) shift(</a:t>
            </a:r>
            <a:r>
              <a:rPr kumimoji="1" lang="ko-KR" altLang="en-US" b="0" dirty="0"/>
              <a:t>이동</a:t>
            </a:r>
            <a:r>
              <a:rPr kumimoji="1" lang="en-US" altLang="ko-KR" b="0" dirty="0"/>
              <a:t>) </a:t>
            </a:r>
            <a:r>
              <a:rPr kumimoji="1" lang="ko-KR" altLang="en-US" b="0" dirty="0"/>
              <a:t>평균이 </a:t>
            </a:r>
            <a:r>
              <a:rPr kumimoji="1" lang="en-US" altLang="ko-KR" b="0" dirty="0"/>
              <a:t>0 </a:t>
            </a:r>
            <a:r>
              <a:rPr kumimoji="1" lang="ko-KR" altLang="en-US" b="0" dirty="0" err="1"/>
              <a:t>분산범위가</a:t>
            </a:r>
            <a:r>
              <a:rPr kumimoji="1" lang="ko-KR" altLang="en-US" b="0" dirty="0"/>
              <a:t> </a:t>
            </a:r>
            <a:r>
              <a:rPr kumimoji="1" lang="en-US" altLang="ko-KR" b="0" dirty="0"/>
              <a:t>1</a:t>
            </a:r>
            <a:r>
              <a:rPr kumimoji="1" lang="ko-KR" altLang="en-US" b="0" dirty="0"/>
              <a:t>이 되도록</a:t>
            </a:r>
            <a:r>
              <a:rPr kumimoji="1" lang="en-US" altLang="ko-KR" b="0" dirty="0"/>
              <a:t>, </a:t>
            </a:r>
            <a:r>
              <a:rPr kumimoji="1" lang="ko-KR" altLang="en-US" b="0" dirty="0"/>
              <a:t>가중치에 대한 범위를 규제하여 </a:t>
            </a:r>
            <a:r>
              <a:rPr kumimoji="1" lang="en-US" altLang="ko-KR" b="0" dirty="0"/>
              <a:t>overfitting </a:t>
            </a:r>
            <a:r>
              <a:rPr kumimoji="1" lang="ko-KR" altLang="en-US" b="0" dirty="0"/>
              <a:t>방지</a:t>
            </a:r>
            <a:r>
              <a:rPr kumimoji="1" lang="en-US" altLang="ko-KR" b="0" dirty="0"/>
              <a:t>. </a:t>
            </a:r>
            <a:endParaRPr kumimoji="1" lang="en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Convolution layer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 채널 별로 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Normalization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즉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" altLang="ko-Kore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Batch, Height, Width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대해 </a:t>
            </a:r>
            <a:r>
              <a:rPr lang="ko-KR" altLang="en-US" b="0" dirty="0"/>
              <a:t>평균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 </a:t>
            </a:r>
            <a:r>
              <a:rPr lang="ko-KR" altLang="en-US" b="0" dirty="0"/>
              <a:t>분산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구함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kumimoji="1" lang="en" altLang="ko-KR" b="0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+ batch normalization </a:t>
            </a:r>
            <a:r>
              <a:rPr kumimoji="1" lang="ko-KR" altLang="en-US" dirty="0"/>
              <a:t>장점</a:t>
            </a:r>
            <a:r>
              <a:rPr kumimoji="1" lang="en-US" altLang="ko-KR" dirty="0"/>
              <a:t>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--</a:t>
            </a:r>
            <a:r>
              <a:rPr kumimoji="1" lang="ko-KR" altLang="en-US" dirty="0"/>
              <a:t> </a:t>
            </a:r>
            <a:r>
              <a:rPr kumimoji="1" lang="en-US" altLang="ko-KR" dirty="0"/>
              <a:t>internal covariate shift </a:t>
            </a:r>
            <a:r>
              <a:rPr kumimoji="1" lang="ko-KR" altLang="en-US" dirty="0"/>
              <a:t>문제 해결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매개변수 값 변동이 심해지는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internal covariance shift 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문제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.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endParaRPr kumimoji="1" lang="en-US" altLang="ko-KR" sz="1200" dirty="0"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  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activation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에 들어가는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input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의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range </a:t>
            </a:r>
            <a:r>
              <a:rPr kumimoji="1" lang="ko-KR" altLang="en-US" sz="1200" dirty="0" err="1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를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제한한다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-- regularization effect : </a:t>
            </a:r>
            <a:r>
              <a:rPr kumimoji="1" lang="en-US" altLang="ko-KR" dirty="0"/>
              <a:t>mini-batch</a:t>
            </a:r>
            <a:r>
              <a:rPr kumimoji="1" lang="ko-KR" altLang="en-US" dirty="0"/>
              <a:t>에 들어가는 평균과 분산이 지속적으로 변함 </a:t>
            </a:r>
            <a:r>
              <a:rPr kumimoji="1" lang="en-US" altLang="ko-KR" dirty="0"/>
              <a:t>-</a:t>
            </a:r>
            <a:r>
              <a:rPr kumimoji="1" lang="ko-KR" altLang="en-US" dirty="0"/>
              <a:t> 분포가 바뀌고 학습과정에서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에 영향</a:t>
            </a:r>
            <a:r>
              <a:rPr kumimoji="1"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		</a:t>
            </a:r>
            <a:r>
              <a:rPr kumimoji="1" lang="ko-KR" altLang="en-US" dirty="0"/>
              <a:t>평균과 분산이 고정되지 않고 지속적으로 변하면서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값 업데이트에 영향을 주기 때문에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 </a:t>
            </a:r>
            <a:r>
              <a:rPr kumimoji="1" lang="en-US" altLang="ko-KR" dirty="0"/>
              <a:t>weight</a:t>
            </a:r>
            <a:r>
              <a:rPr kumimoji="1" lang="ko-KR" altLang="en-US" dirty="0"/>
              <a:t>가 계속 커지는 방향으로만 학습되지 않는다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2326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8819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2220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Flatten </a:t>
            </a:r>
            <a:r>
              <a:rPr kumimoji="1" lang="ko-Kore-KR" altLang="en-US" dirty="0"/>
              <a:t>대신</a:t>
            </a:r>
            <a:r>
              <a:rPr kumimoji="1" lang="ko-KR" altLang="en-US" dirty="0"/>
              <a:t> </a:t>
            </a:r>
            <a:r>
              <a:rPr kumimoji="1" lang="en-US" altLang="ko-KR" dirty="0"/>
              <a:t>gap1d</a:t>
            </a:r>
            <a:r>
              <a:rPr kumimoji="1" lang="ko-KR" altLang="en-US" dirty="0"/>
              <a:t>층을 쌓아 </a:t>
            </a:r>
            <a:r>
              <a:rPr kumimoji="1" lang="en-US" altLang="ko-KR" dirty="0"/>
              <a:t>1</a:t>
            </a:r>
            <a:r>
              <a:rPr kumimoji="1" lang="ko-KR" altLang="en-US" dirty="0"/>
              <a:t>차원 벡터로 만든다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Dense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 err="1"/>
              <a:t>softmax</a:t>
            </a:r>
            <a:r>
              <a:rPr kumimoji="1" lang="en-US" altLang="ko-KR" dirty="0"/>
              <a:t> : </a:t>
            </a:r>
            <a:r>
              <a:rPr kumimoji="1" lang="ko-KR" altLang="en-US" sz="1200" dirty="0" err="1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출력값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0~1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정규화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. </a:t>
            </a:r>
            <a:r>
              <a:rPr kumimoji="1" lang="ko-KR" altLang="en-US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총합이 </a:t>
            </a:r>
            <a:r>
              <a:rPr kumimoji="1" lang="en-US" altLang="ko-KR" sz="12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1</a:t>
            </a:r>
            <a:endParaRPr kumimoji="1" lang="en-US" altLang="ko-Kore-KR" sz="1200" b="1" dirty="0">
              <a:solidFill>
                <a:srgbClr val="0E797A"/>
              </a:solidFill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421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dirty="0"/>
              <a:t>최종 </a:t>
            </a:r>
            <a:r>
              <a:rPr kumimoji="1" lang="en-US" altLang="ko-Kore-KR" dirty="0" err="1"/>
              <a:t>cnn</a:t>
            </a:r>
            <a:r>
              <a:rPr kumimoji="1" lang="en-US" altLang="ko-Kore-KR" dirty="0"/>
              <a:t> model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57818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#</a:t>
            </a:r>
            <a:r>
              <a:rPr kumimoji="1" lang="ko-KR" altLang="en-US" dirty="0"/>
              <a:t>참고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optimizing- </a:t>
            </a:r>
            <a:r>
              <a:rPr kumimoji="1" lang="en-US" altLang="ko-Kore-KR" dirty="0" err="1"/>
              <a:t>lossfunction</a:t>
            </a:r>
            <a:r>
              <a:rPr kumimoji="1" lang="ko-Kore-KR" altLang="en-US" dirty="0"/>
              <a:t>최솟값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Adam:Momentum+RMSprop</a:t>
            </a:r>
            <a:r>
              <a:rPr kumimoji="1" lang="en-US" altLang="ko-Kore-KR" dirty="0"/>
              <a:t>. learning rate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gradient rescaling</a:t>
            </a:r>
            <a:r>
              <a:rPr kumimoji="1" lang="ko-Kore-KR" altLang="en-US" dirty="0"/>
              <a:t>에 영향 안받음</a:t>
            </a:r>
            <a:r>
              <a:rPr kumimoji="1" lang="en-US" altLang="ko-Kore-KR" dirty="0"/>
              <a:t>. CNN</a:t>
            </a:r>
            <a:r>
              <a:rPr kumimoji="1" lang="ko-Kore-KR" altLang="en-US" dirty="0"/>
              <a:t>에서 </a:t>
            </a:r>
            <a:r>
              <a:rPr kumimoji="1" lang="en-US" altLang="ko-Kore-KR" dirty="0" err="1"/>
              <a:t>adam</a:t>
            </a:r>
            <a:r>
              <a:rPr kumimoji="1" lang="en-US" altLang="ko-Kore-KR" dirty="0"/>
              <a:t> </a:t>
            </a:r>
            <a:r>
              <a:rPr kumimoji="1" lang="ko-Kore-KR" altLang="en-US" dirty="0"/>
              <a:t>사용이 학습 속도를 향상하기도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Momentum </a:t>
            </a:r>
            <a:r>
              <a:rPr kumimoji="1" lang="en-US" altLang="ko-KR" dirty="0"/>
              <a:t>: weight </a:t>
            </a:r>
            <a:r>
              <a:rPr kumimoji="1" lang="ko-KR" altLang="en-US" dirty="0"/>
              <a:t>업데이트 시 이전에 </a:t>
            </a:r>
            <a:r>
              <a:rPr kumimoji="1" lang="ko-KR" altLang="en-US" dirty="0" err="1"/>
              <a:t>내려왓던</a:t>
            </a:r>
            <a:r>
              <a:rPr kumimoji="1" lang="ko-KR" altLang="en-US" dirty="0"/>
              <a:t> 방향</a:t>
            </a:r>
            <a:r>
              <a:rPr kumimoji="1" lang="en-US" altLang="ko-KR" dirty="0"/>
              <a:t>(gradient)</a:t>
            </a:r>
            <a:r>
              <a:rPr kumimoji="1" lang="ko-KR" altLang="en-US" dirty="0"/>
              <a:t> 반영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 err="1"/>
              <a:t>RMSProp</a:t>
            </a:r>
            <a:r>
              <a:rPr kumimoji="1" lang="en-US" altLang="ko-Kore-KR" dirty="0"/>
              <a:t> : gradient </a:t>
            </a:r>
            <a:r>
              <a:rPr kumimoji="1" lang="ko-Kore-KR" altLang="en-US" dirty="0"/>
              <a:t>를 누적하는데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최신 기울기들이 더 크게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Accuracy = (TP+TN) / (TP+FN+FP+TN) = true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true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, false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</a:t>
            </a:r>
            <a:r>
              <a:rPr kumimoji="1" lang="en-US" altLang="ko-KR" dirty="0"/>
              <a:t>false</a:t>
            </a:r>
            <a:r>
              <a:rPr kumimoji="1" lang="ko-KR" altLang="en-US" dirty="0"/>
              <a:t>로</a:t>
            </a:r>
            <a:r>
              <a:rPr kumimoji="1" lang="en-US" altLang="ko-KR" dirty="0"/>
              <a:t> </a:t>
            </a:r>
            <a:r>
              <a:rPr kumimoji="1" lang="ko-KR" altLang="en-US" dirty="0"/>
              <a:t>예측</a:t>
            </a: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23268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stratified </a:t>
            </a:r>
            <a:r>
              <a:rPr kumimoji="1" lang="en-US" altLang="ko-Kore-KR" dirty="0" err="1"/>
              <a:t>kfold</a:t>
            </a:r>
            <a:r>
              <a:rPr kumimoji="1" lang="en-US" altLang="ko-Kore-KR" dirty="0"/>
              <a:t> – 5</a:t>
            </a:r>
            <a:r>
              <a:rPr kumimoji="1" lang="ko-Kore-KR" altLang="en-US" dirty="0"/>
              <a:t>개로 분할하여 검증 진행 </a:t>
            </a:r>
            <a:r>
              <a:rPr kumimoji="1" lang="en-US" altLang="ko-Kore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data</a:t>
            </a:r>
            <a:r>
              <a:rPr kumimoji="1" lang="ko-Kore-KR" altLang="en-US" dirty="0"/>
              <a:t>가 </a:t>
            </a:r>
            <a:r>
              <a:rPr kumimoji="1" lang="en-US" altLang="ko-Kore-KR" dirty="0"/>
              <a:t>imbalance </a:t>
            </a:r>
            <a:r>
              <a:rPr kumimoji="1" lang="ko-Kore-KR" altLang="en-US" dirty="0"/>
              <a:t>한 데이터</a:t>
            </a:r>
            <a:r>
              <a:rPr kumimoji="1" lang="en-US" altLang="ko-Kore-KR" dirty="0"/>
              <a:t>- </a:t>
            </a:r>
            <a:r>
              <a:rPr kumimoji="1" lang="ko-Kore-KR" altLang="en-US" dirty="0"/>
              <a:t>레이블 데이터 분포도에 따라 학습</a:t>
            </a:r>
            <a:r>
              <a:rPr kumimoji="1" lang="en-US" altLang="ko-Kore-KR" dirty="0"/>
              <a:t>/</a:t>
            </a:r>
            <a:r>
              <a:rPr kumimoji="1" lang="ko-Kore-KR" altLang="en-US" dirty="0"/>
              <a:t>검정 데이터를 나누는 </a:t>
            </a:r>
            <a:r>
              <a:rPr kumimoji="1" lang="en-US" altLang="ko-Kore-KR" dirty="0"/>
              <a:t>stratified k-fold </a:t>
            </a:r>
            <a:r>
              <a:rPr kumimoji="1" lang="ko-Kore-KR" altLang="en-US" dirty="0"/>
              <a:t>진행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epoch </a:t>
            </a:r>
            <a:r>
              <a:rPr kumimoji="1" lang="ko-KR" altLang="en-US" dirty="0"/>
              <a:t>크게 하고 </a:t>
            </a:r>
            <a:r>
              <a:rPr kumimoji="1" lang="en-US" altLang="ko-KR" dirty="0"/>
              <a:t>early stopping . </a:t>
            </a:r>
            <a:r>
              <a:rPr kumimoji="1" lang="en-US" altLang="ko-KR" dirty="0" err="1"/>
              <a:t>val_loss</a:t>
            </a:r>
            <a:r>
              <a:rPr kumimoji="1" lang="en-US" altLang="ko-KR" dirty="0"/>
              <a:t> </a:t>
            </a:r>
            <a:r>
              <a:rPr kumimoji="1" lang="ko-KR" altLang="en-US" dirty="0"/>
              <a:t>기준 감소하지 않는 </a:t>
            </a:r>
            <a:r>
              <a:rPr kumimoji="1" lang="en-US" altLang="ko-KR" dirty="0"/>
              <a:t>epoch 8</a:t>
            </a:r>
            <a:r>
              <a:rPr kumimoji="1" lang="ko-KR" altLang="en-US" dirty="0"/>
              <a:t>번 지속되면 학습 종료 </a:t>
            </a: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 err="1"/>
              <a:t>미니배치</a:t>
            </a:r>
            <a:r>
              <a:rPr kumimoji="1" lang="ko-KR" altLang="en-US" dirty="0"/>
              <a:t> 사이즈 </a:t>
            </a:r>
            <a:r>
              <a:rPr kumimoji="1" lang="en-US" altLang="ko-KR" dirty="0"/>
              <a:t>= 64</a:t>
            </a:r>
            <a:endParaRPr kumimoji="1" lang="en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682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dirty="0"/>
              <a:t>accuracy loss </a:t>
            </a:r>
            <a:r>
              <a:rPr kumimoji="1" lang="ko-Kore-KR" altLang="en-US" dirty="0"/>
              <a:t>값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091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8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 err="1"/>
              <a:t>증강없음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0.59/0.63 – 0.61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 err="1"/>
              <a:t>증강없음</a:t>
            </a:r>
            <a:r>
              <a:rPr kumimoji="1" lang="ko-KR" altLang="en-US" dirty="0"/>
              <a:t> </a:t>
            </a:r>
            <a:r>
              <a:rPr kumimoji="1" lang="en-US" altLang="ko-KR" dirty="0"/>
              <a:t>1.16/1.10 – 1.13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/>
              <a:t>13</a:t>
            </a:r>
            <a:r>
              <a:rPr kumimoji="1" lang="ko-KR" altLang="en-US" dirty="0"/>
              <a:t>개</a:t>
            </a:r>
            <a:r>
              <a:rPr kumimoji="1" lang="en-US" altLang="ko-KR" dirty="0"/>
              <a:t>,</a:t>
            </a:r>
            <a:r>
              <a:rPr kumimoji="1" lang="ko-KR" altLang="en-US" dirty="0"/>
              <a:t>증강 </a:t>
            </a:r>
            <a:r>
              <a:rPr kumimoji="1" lang="en-US" altLang="ko-KR" dirty="0"/>
              <a:t>1.49/1.46  (</a:t>
            </a:r>
            <a:r>
              <a:rPr kumimoji="1" lang="en-US" altLang="ko-KR" dirty="0" err="1"/>
              <a:t>pri</a:t>
            </a:r>
            <a:r>
              <a:rPr kumimoji="1" lang="en-US" altLang="ko-KR" dirty="0"/>
              <a:t>/pub) – 1.47</a:t>
            </a:r>
            <a:endParaRPr kumimoji="1" lang="en-US" altLang="ko-Kore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8904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6375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9455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LSTM : </a:t>
            </a:r>
            <a:r>
              <a:rPr kumimoji="1" lang="ko-Kore-KR" altLang="en-US" dirty="0"/>
              <a:t>초기 정보가 소실되지 않게 장기적인 메모리를 가진 셀</a:t>
            </a:r>
            <a:r>
              <a:rPr kumimoji="1" lang="en-US" altLang="ko-Kore-KR" dirty="0"/>
              <a:t>, </a:t>
            </a:r>
            <a:r>
              <a:rPr kumimoji="1" lang="ko-Kore-KR" altLang="en-US" dirty="0"/>
              <a:t>장기간의 </a:t>
            </a:r>
            <a:r>
              <a:rPr kumimoji="1" lang="en-US" altLang="ko-Kore-KR" dirty="0"/>
              <a:t>dependency </a:t>
            </a:r>
            <a:r>
              <a:rPr kumimoji="1" lang="ko-Kore-KR" altLang="en-US" dirty="0"/>
              <a:t>감지 가능 </a:t>
            </a:r>
            <a:r>
              <a:rPr kumimoji="1" lang="en-US" altLang="ko-Kore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679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45346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ore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11106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ko-KR" altLang="en-US" dirty="0"/>
              <a:t>축 가속도는 </a:t>
            </a:r>
            <a:r>
              <a:rPr lang="en-US" altLang="ko-KR" dirty="0"/>
              <a:t>3</a:t>
            </a:r>
            <a:r>
              <a:rPr lang="ko-KR" altLang="en-US" dirty="0"/>
              <a:t>방향 가속도 측정가능</a:t>
            </a:r>
            <a:r>
              <a:rPr lang="en-US" altLang="ko-KR" dirty="0"/>
              <a:t>, </a:t>
            </a:r>
            <a:r>
              <a:rPr lang="ko-KR" altLang="en-US" dirty="0"/>
              <a:t>시간이 길어도 오차가 적으나 </a:t>
            </a:r>
            <a:r>
              <a:rPr lang="en-US" altLang="ko-KR" dirty="0"/>
              <a:t>z</a:t>
            </a:r>
            <a:r>
              <a:rPr lang="ko-KR" altLang="en-US" dirty="0"/>
              <a:t>축에 대한 회전은 측정이 어려우며 </a:t>
            </a:r>
            <a:endParaRPr lang="en-US" altLang="ko-KR" dirty="0"/>
          </a:p>
          <a:p>
            <a:r>
              <a:rPr lang="ko-KR" altLang="en-US" dirty="0"/>
              <a:t>다른 힘에 의한 가속도에 각도계산 정확도가 낮아진다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자이로스코프는</a:t>
            </a:r>
            <a:r>
              <a:rPr lang="ko-KR" altLang="en-US" dirty="0"/>
              <a:t> 다른 힘의 가속도에도 정확도가 높다</a:t>
            </a:r>
            <a:r>
              <a:rPr lang="en-US" altLang="ko-KR" dirty="0"/>
              <a:t>. </a:t>
            </a:r>
            <a:r>
              <a:rPr lang="ko-KR" altLang="en-US" dirty="0"/>
              <a:t>다만 각속도를 적분해서 각도를 구하기때문에 시간이 길면 오차가 커짐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51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8A94-3C4B-4B7B-B7A4-F70AB54154D9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601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A38A94-3C4B-4B7B-B7A4-F70AB54154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710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augmentation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37262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augmentation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49342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/>
              <a:t>data augmentation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3A38A94-3C4B-4B7B-B7A4-F70AB54154D9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4725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7D8AE-1797-47D0-BA14-F96EA79E8346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7203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48F19-2839-411A-85B9-003FF905CB88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298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4F9707-109F-4FA9-8B05-798461AD78E6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807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429D76-16C6-4A79-8860-B20D52E15F0F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1303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D693DB-8349-4A87-9592-A359294A47D6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676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4BEE4-3E68-4381-A7AD-00F7410C29ED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927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E0415-DCC8-47F3-9A4C-2424E7EBD4D3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748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8715C-858F-4588-820B-A83DF6171077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204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85155-8F57-4AEE-AB1B-F6B5E5C98B8C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9548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F1E8A-F2B6-4F63-B82C-493E72927A5C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85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AB3BB-943A-4EE4-A71E-7DD2D5949C5F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061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488DEB-F8F8-495B-BB77-EA7F7ED4A94B}" type="datetime1">
              <a:rPr lang="en-US" altLang="ko-KR" smtClean="0"/>
              <a:t>4/2/22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6078200" y="979170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defRPr>
            </a:lvl1pPr>
          </a:lstStyle>
          <a:p>
            <a:fld id="{F7021451-1387-4CA6-816F-3879F97B5C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675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6186725"/>
            <a:ext cx="18303001" cy="4100275"/>
            <a:chOff x="0" y="6453782"/>
            <a:chExt cx="18303001" cy="3831933"/>
          </a:xfrm>
          <a:solidFill>
            <a:srgbClr val="F0F0F0"/>
          </a:solidFill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6453782"/>
              <a:ext cx="18303001" cy="3831933"/>
            </a:xfrm>
            <a:prstGeom prst="rect">
              <a:avLst/>
            </a:prstGeom>
            <a:grpFill/>
          </p:spPr>
        </p:pic>
      </p:grpSp>
      <p:sp>
        <p:nvSpPr>
          <p:cNvPr id="5" name="Object 5"/>
          <p:cNvSpPr txBox="1"/>
          <p:nvPr/>
        </p:nvSpPr>
        <p:spPr>
          <a:xfrm>
            <a:off x="533400" y="3978833"/>
            <a:ext cx="15087600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11000" b="1" kern="0" spc="-7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동작 </a:t>
            </a:r>
            <a:r>
              <a:rPr lang="ko-KR" altLang="en-US" sz="11000" b="1" kern="0" spc="-700" dirty="0">
                <a:solidFill>
                  <a:srgbClr val="808284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분류</a:t>
            </a:r>
            <a:endParaRPr lang="en-US" sz="110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4DDC6A3E-3D8B-46D7-8753-589F07EEC3A7}"/>
              </a:ext>
            </a:extLst>
          </p:cNvPr>
          <p:cNvSpPr txBox="1"/>
          <p:nvPr/>
        </p:nvSpPr>
        <p:spPr>
          <a:xfrm>
            <a:off x="914400" y="6477005"/>
            <a:ext cx="7848600" cy="73347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lang="ko-KR" altLang="en-US" sz="3200" dirty="0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조 </a:t>
            </a:r>
            <a:r>
              <a:rPr lang="en-US" altLang="ko-KR" sz="3200" dirty="0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lang="ko-KR" altLang="en-US" sz="3200" dirty="0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이승준   </a:t>
            </a:r>
            <a:r>
              <a:rPr lang="ko-KR" altLang="en-US" sz="3200" dirty="0" err="1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정노아</a:t>
            </a:r>
            <a:r>
              <a:rPr lang="ko-KR" altLang="en-US" sz="3200" dirty="0">
                <a:solidFill>
                  <a:srgbClr val="F7F0ED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정성훈   정종인</a:t>
            </a:r>
            <a:endParaRPr lang="en-US" altLang="ko-KR" sz="3200" dirty="0">
              <a:solidFill>
                <a:srgbClr val="F7F0ED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9D2C4C-6F02-4BAE-A701-8AFC6FFE4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>
                <a:solidFill>
                  <a:srgbClr val="F7F0ED"/>
                </a:solidFill>
              </a:rPr>
              <a:t>1</a:t>
            </a:fld>
            <a:endParaRPr lang="en-US" dirty="0">
              <a:solidFill>
                <a:srgbClr val="F7F0ED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6FDA7BB-2EF6-4283-988F-AF39AFE04F15}"/>
              </a:ext>
            </a:extLst>
          </p:cNvPr>
          <p:cNvSpPr txBox="1"/>
          <p:nvPr/>
        </p:nvSpPr>
        <p:spPr>
          <a:xfrm>
            <a:off x="1650161" y="2677861"/>
            <a:ext cx="56388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Roll, Pitch (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회전반경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</a:t>
            </a:r>
            <a:endParaRPr kumimoji="0" lang="en-US" altLang="ko-KR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82916C2B-88A8-49D8-99DA-10DE9B6DD290}"/>
              </a:ext>
            </a:extLst>
          </p:cNvPr>
          <p:cNvSpPr/>
          <p:nvPr/>
        </p:nvSpPr>
        <p:spPr>
          <a:xfrm rot="5400000">
            <a:off x="1210567" y="2750622"/>
            <a:ext cx="392899" cy="304800"/>
          </a:xfrm>
          <a:prstGeom prst="triangle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E1AFFD3F-BC23-4F5B-9371-D0E7D1DCCA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241" y="4782462"/>
            <a:ext cx="3684530" cy="1352712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A7CDAC59-0D3D-476C-AF03-9695247C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8892" y="4846558"/>
            <a:ext cx="3684531" cy="1245117"/>
          </a:xfrm>
          <a:prstGeom prst="rect">
            <a:avLst/>
          </a:prstGeom>
        </p:spPr>
      </p:pic>
      <p:sp>
        <p:nvSpPr>
          <p:cNvPr id="60" name="Object 6">
            <a:extLst>
              <a:ext uri="{FF2B5EF4-FFF2-40B4-BE49-F238E27FC236}">
                <a16:creationId xmlns:a16="http://schemas.microsoft.com/office/drawing/2014/main" id="{1F0F6209-E26E-42DE-8B62-D32E427168E0}"/>
              </a:ext>
            </a:extLst>
          </p:cNvPr>
          <p:cNvSpPr txBox="1"/>
          <p:nvPr/>
        </p:nvSpPr>
        <p:spPr>
          <a:xfrm>
            <a:off x="1216859" y="3207301"/>
            <a:ext cx="16114689" cy="104092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가속도계와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자이로스코프의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x, y, z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변수에 아래의 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roll, pitch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식을 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적용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하여 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roll, pitch, </a:t>
            </a:r>
            <a:r>
              <a:rPr kumimoji="0" lang="en-US" altLang="ko-KR" sz="2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gy_roll</a:t>
            </a:r>
            <a:r>
              <a:rPr kumimoji="0" lang="en-US" altLang="ko-KR" sz="22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2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gy_pitch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변수를 생성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49" name="그림 2048">
            <a:extLst>
              <a:ext uri="{FF2B5EF4-FFF2-40B4-BE49-F238E27FC236}">
                <a16:creationId xmlns:a16="http://schemas.microsoft.com/office/drawing/2014/main" id="{B41F3C02-D5DF-4F8F-8F4C-962D285A23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49200" y="4371751"/>
            <a:ext cx="4240157" cy="2194730"/>
          </a:xfrm>
          <a:prstGeom prst="rect">
            <a:avLst/>
          </a:prstGeom>
        </p:spPr>
      </p:pic>
      <p:pic>
        <p:nvPicPr>
          <p:cNvPr id="2052" name="그림 2051">
            <a:extLst>
              <a:ext uri="{FF2B5EF4-FFF2-40B4-BE49-F238E27FC236}">
                <a16:creationId xmlns:a16="http://schemas.microsoft.com/office/drawing/2014/main" id="{3F83BDEC-F4BB-487B-9D90-C145C0023D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0309" y="4361452"/>
            <a:ext cx="4240157" cy="2194730"/>
          </a:xfrm>
          <a:prstGeom prst="rect">
            <a:avLst/>
          </a:prstGeom>
        </p:spPr>
      </p:pic>
      <p:sp>
        <p:nvSpPr>
          <p:cNvPr id="73" name="Object 6">
            <a:extLst>
              <a:ext uri="{FF2B5EF4-FFF2-40B4-BE49-F238E27FC236}">
                <a16:creationId xmlns:a16="http://schemas.microsoft.com/office/drawing/2014/main" id="{2CADC12F-C7FF-4ECB-A171-D791B354849C}"/>
              </a:ext>
            </a:extLst>
          </p:cNvPr>
          <p:cNvSpPr txBox="1"/>
          <p:nvPr/>
        </p:nvSpPr>
        <p:spPr>
          <a:xfrm>
            <a:off x="9292343" y="6038350"/>
            <a:ext cx="3325183" cy="4114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축에 대한 회전을 나타내는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pitch</a:t>
            </a:r>
          </a:p>
        </p:txBody>
      </p:sp>
      <p:sp>
        <p:nvSpPr>
          <p:cNvPr id="74" name="Object 6">
            <a:extLst>
              <a:ext uri="{FF2B5EF4-FFF2-40B4-BE49-F238E27FC236}">
                <a16:creationId xmlns:a16="http://schemas.microsoft.com/office/drawing/2014/main" id="{66719133-CFA4-42B3-9183-F4586E1B8474}"/>
              </a:ext>
            </a:extLst>
          </p:cNvPr>
          <p:cNvSpPr txBox="1"/>
          <p:nvPr/>
        </p:nvSpPr>
        <p:spPr>
          <a:xfrm>
            <a:off x="1254556" y="6081376"/>
            <a:ext cx="3325183" cy="41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축에 대한 회전을 나타내는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</a:t>
            </a: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51440F86-85F1-437F-8995-C01362FDDDD7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31931068-139D-46B6-A8AA-FF8E85085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91253"/>
              </p:ext>
            </p:extLst>
          </p:nvPr>
        </p:nvGraphicFramePr>
        <p:xfrm>
          <a:off x="2498541" y="7670136"/>
          <a:ext cx="1908824" cy="1624662"/>
        </p:xfrm>
        <a:graphic>
          <a:graphicData uri="http://schemas.openxmlformats.org/drawingml/2006/table">
            <a:tbl>
              <a:tblPr/>
              <a:tblGrid>
                <a:gridCol w="1908824">
                  <a:extLst>
                    <a:ext uri="{9D8B030D-6E8A-4147-A177-3AD203B41FA5}">
                      <a16:colId xmlns:a16="http://schemas.microsoft.com/office/drawing/2014/main" val="1283362143"/>
                    </a:ext>
                  </a:extLst>
                </a:gridCol>
              </a:tblGrid>
              <a:tr h="541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2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0E797A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acc_x</a:t>
                      </a:r>
                      <a:endParaRPr kumimoji="0" lang="en-US" altLang="ko-KR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E797A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071698"/>
                  </a:ext>
                </a:extLst>
              </a:tr>
              <a:tr h="541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acc_y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50878"/>
                  </a:ext>
                </a:extLst>
              </a:tr>
              <a:tr h="5415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acc_z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076511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AF55C4FE-737D-4449-9A34-72525676B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0842128"/>
              </p:ext>
            </p:extLst>
          </p:nvPr>
        </p:nvGraphicFramePr>
        <p:xfrm>
          <a:off x="5486400" y="7670136"/>
          <a:ext cx="1902543" cy="523808"/>
        </p:xfrm>
        <a:graphic>
          <a:graphicData uri="http://schemas.openxmlformats.org/drawingml/2006/table">
            <a:tbl>
              <a:tblPr/>
              <a:tblGrid>
                <a:gridCol w="1902543">
                  <a:extLst>
                    <a:ext uri="{9D8B030D-6E8A-4147-A177-3AD203B41FA5}">
                      <a16:colId xmlns:a16="http://schemas.microsoft.com/office/drawing/2014/main" val="527878894"/>
                    </a:ext>
                  </a:extLst>
                </a:gridCol>
              </a:tblGrid>
              <a:tr h="523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roll</a:t>
                      </a: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792967"/>
                  </a:ext>
                </a:extLst>
              </a:tr>
            </a:tbl>
          </a:graphicData>
        </a:graphic>
      </p:graphicFrame>
      <p:graphicFrame>
        <p:nvGraphicFramePr>
          <p:cNvPr id="31" name="표 30">
            <a:extLst>
              <a:ext uri="{FF2B5EF4-FFF2-40B4-BE49-F238E27FC236}">
                <a16:creationId xmlns:a16="http://schemas.microsoft.com/office/drawing/2014/main" id="{10F298FA-A12A-47A9-A079-4AE0169F22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580365"/>
              </p:ext>
            </p:extLst>
          </p:nvPr>
        </p:nvGraphicFramePr>
        <p:xfrm>
          <a:off x="5486400" y="8768388"/>
          <a:ext cx="1902543" cy="523808"/>
        </p:xfrm>
        <a:graphic>
          <a:graphicData uri="http://schemas.openxmlformats.org/drawingml/2006/table">
            <a:tbl>
              <a:tblPr/>
              <a:tblGrid>
                <a:gridCol w="1902543">
                  <a:extLst>
                    <a:ext uri="{9D8B030D-6E8A-4147-A177-3AD203B41FA5}">
                      <a16:colId xmlns:a16="http://schemas.microsoft.com/office/drawing/2014/main" val="527878894"/>
                    </a:ext>
                  </a:extLst>
                </a:gridCol>
              </a:tblGrid>
              <a:tr h="523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pitch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792967"/>
                  </a:ext>
                </a:extLst>
              </a:tr>
            </a:tbl>
          </a:graphicData>
        </a:graphic>
      </p:graphicFrame>
      <p:sp>
        <p:nvSpPr>
          <p:cNvPr id="4" name="오른쪽 중괄호 3">
            <a:extLst>
              <a:ext uri="{FF2B5EF4-FFF2-40B4-BE49-F238E27FC236}">
                <a16:creationId xmlns:a16="http://schemas.microsoft.com/office/drawing/2014/main" id="{8493C9E3-CD9C-434C-81FD-62E391818E81}"/>
              </a:ext>
            </a:extLst>
          </p:cNvPr>
          <p:cNvSpPr/>
          <p:nvPr/>
        </p:nvSpPr>
        <p:spPr>
          <a:xfrm>
            <a:off x="4469565" y="7895043"/>
            <a:ext cx="242600" cy="523808"/>
          </a:xfrm>
          <a:prstGeom prst="rightBrace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오른쪽 중괄호 35">
            <a:extLst>
              <a:ext uri="{FF2B5EF4-FFF2-40B4-BE49-F238E27FC236}">
                <a16:creationId xmlns:a16="http://schemas.microsoft.com/office/drawing/2014/main" id="{35BEDCAA-CC01-4791-A6A9-0121FCF484C7}"/>
              </a:ext>
            </a:extLst>
          </p:cNvPr>
          <p:cNvSpPr/>
          <p:nvPr/>
        </p:nvSpPr>
        <p:spPr>
          <a:xfrm>
            <a:off x="4469565" y="8495051"/>
            <a:ext cx="242600" cy="523808"/>
          </a:xfrm>
          <a:prstGeom prst="rightBrace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7BC53B6D-F924-4470-BF48-71C2E3C20172}"/>
              </a:ext>
            </a:extLst>
          </p:cNvPr>
          <p:cNvCxnSpPr>
            <a:stCxn id="4" idx="1"/>
            <a:endCxn id="29" idx="1"/>
          </p:cNvCxnSpPr>
          <p:nvPr/>
        </p:nvCxnSpPr>
        <p:spPr>
          <a:xfrm flipV="1">
            <a:off x="4712165" y="7932040"/>
            <a:ext cx="774235" cy="224907"/>
          </a:xfrm>
          <a:prstGeom prst="straightConnector1">
            <a:avLst/>
          </a:prstGeom>
          <a:ln w="28575">
            <a:solidFill>
              <a:srgbClr val="0E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A19D2C89-721A-4DEA-BF6D-0A41E2E50A05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4712164" y="8770669"/>
            <a:ext cx="774236" cy="259623"/>
          </a:xfrm>
          <a:prstGeom prst="straightConnector1">
            <a:avLst/>
          </a:prstGeom>
          <a:ln w="28575">
            <a:solidFill>
              <a:srgbClr val="0E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4" name="표 43">
            <a:extLst>
              <a:ext uri="{FF2B5EF4-FFF2-40B4-BE49-F238E27FC236}">
                <a16:creationId xmlns:a16="http://schemas.microsoft.com/office/drawing/2014/main" id="{8C8FC99B-100B-42D2-9E31-90CA3E82E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331350"/>
              </p:ext>
            </p:extLst>
          </p:nvPr>
        </p:nvGraphicFramePr>
        <p:xfrm>
          <a:off x="10899057" y="7670136"/>
          <a:ext cx="1908824" cy="1624662"/>
        </p:xfrm>
        <a:graphic>
          <a:graphicData uri="http://schemas.openxmlformats.org/drawingml/2006/table">
            <a:tbl>
              <a:tblPr/>
              <a:tblGrid>
                <a:gridCol w="1908824">
                  <a:extLst>
                    <a:ext uri="{9D8B030D-6E8A-4147-A177-3AD203B41FA5}">
                      <a16:colId xmlns:a16="http://schemas.microsoft.com/office/drawing/2014/main" val="1283362143"/>
                    </a:ext>
                  </a:extLst>
                </a:gridCol>
              </a:tblGrid>
              <a:tr h="541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gy_x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4071698"/>
                  </a:ext>
                </a:extLst>
              </a:tr>
              <a:tr h="541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gy_y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7350878"/>
                  </a:ext>
                </a:extLst>
              </a:tr>
              <a:tr h="5415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gy_z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5076511"/>
                  </a:ext>
                </a:extLst>
              </a:tr>
            </a:tbl>
          </a:graphicData>
        </a:graphic>
      </p:graphicFrame>
      <p:graphicFrame>
        <p:nvGraphicFramePr>
          <p:cNvPr id="45" name="표 44">
            <a:extLst>
              <a:ext uri="{FF2B5EF4-FFF2-40B4-BE49-F238E27FC236}">
                <a16:creationId xmlns:a16="http://schemas.microsoft.com/office/drawing/2014/main" id="{D337EF86-2184-4648-A878-08336E8204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752310"/>
              </p:ext>
            </p:extLst>
          </p:nvPr>
        </p:nvGraphicFramePr>
        <p:xfrm>
          <a:off x="13886916" y="7670136"/>
          <a:ext cx="1902543" cy="523808"/>
        </p:xfrm>
        <a:graphic>
          <a:graphicData uri="http://schemas.openxmlformats.org/drawingml/2006/table">
            <a:tbl>
              <a:tblPr/>
              <a:tblGrid>
                <a:gridCol w="1902543">
                  <a:extLst>
                    <a:ext uri="{9D8B030D-6E8A-4147-A177-3AD203B41FA5}">
                      <a16:colId xmlns:a16="http://schemas.microsoft.com/office/drawing/2014/main" val="527878894"/>
                    </a:ext>
                  </a:extLst>
                </a:gridCol>
              </a:tblGrid>
              <a:tr h="5238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gy_roll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792967"/>
                  </a:ext>
                </a:extLst>
              </a:tr>
            </a:tbl>
          </a:graphicData>
        </a:graphic>
      </p:graphicFrame>
      <p:graphicFrame>
        <p:nvGraphicFramePr>
          <p:cNvPr id="46" name="표 45">
            <a:extLst>
              <a:ext uri="{FF2B5EF4-FFF2-40B4-BE49-F238E27FC236}">
                <a16:creationId xmlns:a16="http://schemas.microsoft.com/office/drawing/2014/main" id="{29F3CA0D-77C3-4C17-8E0B-05B8FD791B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036642"/>
              </p:ext>
            </p:extLst>
          </p:nvPr>
        </p:nvGraphicFramePr>
        <p:xfrm>
          <a:off x="13886916" y="8768388"/>
          <a:ext cx="1902543" cy="523808"/>
        </p:xfrm>
        <a:graphic>
          <a:graphicData uri="http://schemas.openxmlformats.org/drawingml/2006/table">
            <a:tbl>
              <a:tblPr/>
              <a:tblGrid>
                <a:gridCol w="1902543">
                  <a:extLst>
                    <a:ext uri="{9D8B030D-6E8A-4147-A177-3AD203B41FA5}">
                      <a16:colId xmlns:a16="http://schemas.microsoft.com/office/drawing/2014/main" val="527878894"/>
                    </a:ext>
                  </a:extLst>
                </a:gridCol>
              </a:tblGrid>
              <a:tr h="52380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 err="1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gy_pitch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7792967"/>
                  </a:ext>
                </a:extLst>
              </a:tr>
            </a:tbl>
          </a:graphicData>
        </a:graphic>
      </p:graphicFrame>
      <p:sp>
        <p:nvSpPr>
          <p:cNvPr id="47" name="오른쪽 중괄호 46">
            <a:extLst>
              <a:ext uri="{FF2B5EF4-FFF2-40B4-BE49-F238E27FC236}">
                <a16:creationId xmlns:a16="http://schemas.microsoft.com/office/drawing/2014/main" id="{626FAB90-04F7-4426-9BD7-B6F6D57C3B05}"/>
              </a:ext>
            </a:extLst>
          </p:cNvPr>
          <p:cNvSpPr/>
          <p:nvPr/>
        </p:nvSpPr>
        <p:spPr>
          <a:xfrm>
            <a:off x="12870081" y="7895043"/>
            <a:ext cx="242600" cy="523808"/>
          </a:xfrm>
          <a:prstGeom prst="rightBrace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오른쪽 중괄호 47">
            <a:extLst>
              <a:ext uri="{FF2B5EF4-FFF2-40B4-BE49-F238E27FC236}">
                <a16:creationId xmlns:a16="http://schemas.microsoft.com/office/drawing/2014/main" id="{330537FC-7CCE-49D0-A1B3-F38D02D1E6E6}"/>
              </a:ext>
            </a:extLst>
          </p:cNvPr>
          <p:cNvSpPr/>
          <p:nvPr/>
        </p:nvSpPr>
        <p:spPr>
          <a:xfrm>
            <a:off x="12870081" y="8495051"/>
            <a:ext cx="242600" cy="523808"/>
          </a:xfrm>
          <a:prstGeom prst="rightBrace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E32DE55F-9A4A-4268-91AE-259DF73EE182}"/>
              </a:ext>
            </a:extLst>
          </p:cNvPr>
          <p:cNvCxnSpPr>
            <a:stCxn id="47" idx="1"/>
            <a:endCxn id="45" idx="1"/>
          </p:cNvCxnSpPr>
          <p:nvPr/>
        </p:nvCxnSpPr>
        <p:spPr>
          <a:xfrm flipV="1">
            <a:off x="13112681" y="7932040"/>
            <a:ext cx="774235" cy="224907"/>
          </a:xfrm>
          <a:prstGeom prst="straightConnector1">
            <a:avLst/>
          </a:prstGeom>
          <a:ln w="28575">
            <a:solidFill>
              <a:srgbClr val="0E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034ACE44-2747-47D2-BAB0-C609B4852528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13112680" y="8770669"/>
            <a:ext cx="774236" cy="259623"/>
          </a:xfrm>
          <a:prstGeom prst="straightConnector1">
            <a:avLst/>
          </a:prstGeom>
          <a:ln w="28575">
            <a:solidFill>
              <a:srgbClr val="0E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634B10D-0699-4B71-A14E-C2430AEB8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20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A9C0E6D-408C-4247-B065-2AF00D141E78}"/>
              </a:ext>
            </a:extLst>
          </p:cNvPr>
          <p:cNvSpPr/>
          <p:nvPr/>
        </p:nvSpPr>
        <p:spPr>
          <a:xfrm>
            <a:off x="2015084" y="2910050"/>
            <a:ext cx="2395180" cy="4290522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acc_y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acc_z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gy_x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gy_y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gy_z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acc_vector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gy_vector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Centerofgravity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gy_roll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gy_pitch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B63E7EC-D9EF-4E0A-B5FC-ECCEF9AFAE1A}"/>
              </a:ext>
            </a:extLst>
          </p:cNvPr>
          <p:cNvSpPr/>
          <p:nvPr/>
        </p:nvSpPr>
        <p:spPr>
          <a:xfrm>
            <a:off x="5600290" y="3216411"/>
            <a:ext cx="2442729" cy="3677799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ange_func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preskew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ekurt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Object 6">
            <a:extLst>
              <a:ext uri="{FF2B5EF4-FFF2-40B4-BE49-F238E27FC236}">
                <a16:creationId xmlns:a16="http://schemas.microsoft.com/office/drawing/2014/main" id="{A3B7BF53-F779-47BC-8A67-F2886A66986E}"/>
              </a:ext>
            </a:extLst>
          </p:cNvPr>
          <p:cNvSpPr txBox="1"/>
          <p:nvPr/>
        </p:nvSpPr>
        <p:spPr>
          <a:xfrm>
            <a:off x="10244983" y="2705100"/>
            <a:ext cx="7315200" cy="16811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변수에 대한</a:t>
            </a: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통계량을 적용하여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600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요약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총 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143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변수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곱하기 기호 5">
            <a:extLst>
              <a:ext uri="{FF2B5EF4-FFF2-40B4-BE49-F238E27FC236}">
                <a16:creationId xmlns:a16="http://schemas.microsoft.com/office/drawing/2014/main" id="{29B30114-325B-42D7-B132-0C2F85EB5E1C}"/>
              </a:ext>
            </a:extLst>
          </p:cNvPr>
          <p:cNvSpPr/>
          <p:nvPr/>
        </p:nvSpPr>
        <p:spPr>
          <a:xfrm>
            <a:off x="4594736" y="4636211"/>
            <a:ext cx="852979" cy="838200"/>
          </a:xfrm>
          <a:prstGeom prst="mathMultiply">
            <a:avLst>
              <a:gd name="adj1" fmla="val 10223"/>
            </a:avLst>
          </a:prstGeom>
          <a:solidFill>
            <a:srgbClr val="0E7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" name="같음 기호 6">
            <a:extLst>
              <a:ext uri="{FF2B5EF4-FFF2-40B4-BE49-F238E27FC236}">
                <a16:creationId xmlns:a16="http://schemas.microsoft.com/office/drawing/2014/main" id="{B449B452-6D50-47B3-8176-3BA8181FBA06}"/>
              </a:ext>
            </a:extLst>
          </p:cNvPr>
          <p:cNvSpPr/>
          <p:nvPr/>
        </p:nvSpPr>
        <p:spPr>
          <a:xfrm>
            <a:off x="2027354" y="8225371"/>
            <a:ext cx="692342" cy="526657"/>
          </a:xfrm>
          <a:prstGeom prst="mathEqual">
            <a:avLst>
              <a:gd name="adj1" fmla="val 9289"/>
              <a:gd name="adj2" fmla="val 28838"/>
            </a:avLst>
          </a:prstGeom>
          <a:solidFill>
            <a:srgbClr val="0E7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4579B1-7809-4D87-A521-455152DCBAC9}"/>
              </a:ext>
            </a:extLst>
          </p:cNvPr>
          <p:cNvSpPr txBox="1"/>
          <p:nvPr/>
        </p:nvSpPr>
        <p:spPr>
          <a:xfrm>
            <a:off x="2869378" y="8036427"/>
            <a:ext cx="14156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x 11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143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</a:p>
        </p:txBody>
      </p:sp>
      <p:sp>
        <p:nvSpPr>
          <p:cNvPr id="40" name="Object 6">
            <a:extLst>
              <a:ext uri="{FF2B5EF4-FFF2-40B4-BE49-F238E27FC236}">
                <a16:creationId xmlns:a16="http://schemas.microsoft.com/office/drawing/2014/main" id="{D19C147C-4C47-465A-8FC7-20785C3287A8}"/>
              </a:ext>
            </a:extLst>
          </p:cNvPr>
          <p:cNvSpPr txBox="1"/>
          <p:nvPr/>
        </p:nvSpPr>
        <p:spPr>
          <a:xfrm>
            <a:off x="10237363" y="5764445"/>
            <a:ext cx="4648200" cy="22595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range_func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최대값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최소값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iqr_func2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iqr_func3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Iqr_func4 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백분위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95%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 수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preskew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왜도</a:t>
            </a:r>
            <a:endParaRPr lang="en-US" altLang="ko-KR" sz="16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prekurt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첨도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Object 5">
            <a:extLst>
              <a:ext uri="{FF2B5EF4-FFF2-40B4-BE49-F238E27FC236}">
                <a16:creationId xmlns:a16="http://schemas.microsoft.com/office/drawing/2014/main" id="{9832AB1E-9B63-464D-84EB-7E31EFADFB07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Object 7">
            <a:extLst>
              <a:ext uri="{FF2B5EF4-FFF2-40B4-BE49-F238E27FC236}">
                <a16:creationId xmlns:a16="http://schemas.microsoft.com/office/drawing/2014/main" id="{568AA377-D693-4A5E-AF2E-36A69397ABCE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A65FD71-5C38-430C-AF5B-A28481B9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0923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FAE8573-82DB-4ABE-9992-224A8C7B74BC}"/>
              </a:ext>
            </a:extLst>
          </p:cNvPr>
          <p:cNvSpPr/>
          <p:nvPr/>
        </p:nvSpPr>
        <p:spPr>
          <a:xfrm>
            <a:off x="1065900" y="4563966"/>
            <a:ext cx="595284" cy="474268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3124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CA9A714-4A59-49AF-883B-095FF3414FDE}"/>
              </a:ext>
            </a:extLst>
          </p:cNvPr>
          <p:cNvSpPr/>
          <p:nvPr/>
        </p:nvSpPr>
        <p:spPr>
          <a:xfrm>
            <a:off x="1068357" y="3754511"/>
            <a:ext cx="7313644" cy="5964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acc_x_max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acc_x_min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᛫ ᛫ ᛫ ᛫ ᛫ ᛫ ᛫ 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gy_pitch_prekurt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143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변수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B85CE37-F32D-4B98-A0E3-6E85E233C631}"/>
              </a:ext>
            </a:extLst>
          </p:cNvPr>
          <p:cNvSpPr/>
          <p:nvPr/>
        </p:nvSpPr>
        <p:spPr>
          <a:xfrm>
            <a:off x="1813583" y="4574498"/>
            <a:ext cx="6568418" cy="474268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3125 * 1 = 3125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143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변수 </a:t>
            </a:r>
          </a:p>
        </p:txBody>
      </p:sp>
      <p:sp>
        <p:nvSpPr>
          <p:cNvPr id="39" name="Object 6">
            <a:extLst>
              <a:ext uri="{FF2B5EF4-FFF2-40B4-BE49-F238E27FC236}">
                <a16:creationId xmlns:a16="http://schemas.microsoft.com/office/drawing/2014/main" id="{A1F46B37-EC2C-44AE-89E1-654D31357D17}"/>
              </a:ext>
            </a:extLst>
          </p:cNvPr>
          <p:cNvSpPr txBox="1"/>
          <p:nvPr/>
        </p:nvSpPr>
        <p:spPr>
          <a:xfrm>
            <a:off x="1233516" y="2674572"/>
            <a:ext cx="8686799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별로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를 통해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행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(ID)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143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변수 생성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A8F93D4-0926-43A9-B1A1-61A9F7F313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4400" y="3745190"/>
            <a:ext cx="8852850" cy="5571989"/>
          </a:xfrm>
          <a:prstGeom prst="rect">
            <a:avLst/>
          </a:prstGeom>
        </p:spPr>
      </p:pic>
      <p:sp>
        <p:nvSpPr>
          <p:cNvPr id="14" name="Object 5">
            <a:extLst>
              <a:ext uri="{FF2B5EF4-FFF2-40B4-BE49-F238E27FC236}">
                <a16:creationId xmlns:a16="http://schemas.microsoft.com/office/drawing/2014/main" id="{1FBC817E-ADCD-47BD-9A04-4CE0527EAA18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80E4C7AE-66A3-486E-B1BF-DCAEA77EC1D6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9FF16-ECFD-4F91-94F3-81CD94FF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128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B44FCF3-A068-4FD6-8627-5306CA02145C}"/>
              </a:ext>
            </a:extLst>
          </p:cNvPr>
          <p:cNvSpPr/>
          <p:nvPr/>
        </p:nvSpPr>
        <p:spPr>
          <a:xfrm>
            <a:off x="2727156" y="5219701"/>
            <a:ext cx="13359747" cy="5964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  2  3  4  5  6  7  8  9  10  11   ᛫   ᛫   ᛫   ᛫   150   ᛫   ᛫   ᛫   ᛫   ᛫   ᛫   ᛫   ᛫   ᛫   ᛫   ᛫   ᛫   ᛫   ᛫   ᛫   ᛫   ᛫   ᛫  595  596  597  598  599  600   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왼쪽 중괄호 5">
            <a:extLst>
              <a:ext uri="{FF2B5EF4-FFF2-40B4-BE49-F238E27FC236}">
                <a16:creationId xmlns:a16="http://schemas.microsoft.com/office/drawing/2014/main" id="{9990066E-A553-4BC2-981F-92BF72B2BD42}"/>
              </a:ext>
            </a:extLst>
          </p:cNvPr>
          <p:cNvSpPr/>
          <p:nvPr/>
        </p:nvSpPr>
        <p:spPr>
          <a:xfrm rot="16200000">
            <a:off x="4948131" y="4209841"/>
            <a:ext cx="596401" cy="4696969"/>
          </a:xfrm>
          <a:prstGeom prst="leftBrace">
            <a:avLst>
              <a:gd name="adj1" fmla="val 8333"/>
              <a:gd name="adj2" fmla="val 5074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원호 14">
            <a:extLst>
              <a:ext uri="{FF2B5EF4-FFF2-40B4-BE49-F238E27FC236}">
                <a16:creationId xmlns:a16="http://schemas.microsoft.com/office/drawing/2014/main" id="{893E3707-B55C-4554-A9E3-CABAC873214A}"/>
              </a:ext>
            </a:extLst>
          </p:cNvPr>
          <p:cNvSpPr/>
          <p:nvPr/>
        </p:nvSpPr>
        <p:spPr>
          <a:xfrm rot="16200000">
            <a:off x="2590404" y="4153298"/>
            <a:ext cx="2626026" cy="1710830"/>
          </a:xfrm>
          <a:prstGeom prst="arc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양쪽 중괄호 15">
            <a:extLst>
              <a:ext uri="{FF2B5EF4-FFF2-40B4-BE49-F238E27FC236}">
                <a16:creationId xmlns:a16="http://schemas.microsoft.com/office/drawing/2014/main" id="{52C2E07F-CD48-4C31-8B24-6772D7CFFB45}"/>
              </a:ext>
            </a:extLst>
          </p:cNvPr>
          <p:cNvSpPr/>
          <p:nvPr/>
        </p:nvSpPr>
        <p:spPr>
          <a:xfrm>
            <a:off x="3900127" y="2705100"/>
            <a:ext cx="3733800" cy="1981200"/>
          </a:xfrm>
          <a:prstGeom prst="bracePair">
            <a:avLst/>
          </a:prstGeom>
          <a:ln w="63500"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EAD0BB-58AF-43B6-8551-A18EA383DAAD}"/>
              </a:ext>
            </a:extLst>
          </p:cNvPr>
          <p:cNvSpPr txBox="1"/>
          <p:nvPr/>
        </p:nvSpPr>
        <p:spPr>
          <a:xfrm>
            <a:off x="4701080" y="2967697"/>
            <a:ext cx="21318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first_acc_x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first_acc_y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first_acc_z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양쪽 중괄호 24">
            <a:extLst>
              <a:ext uri="{FF2B5EF4-FFF2-40B4-BE49-F238E27FC236}">
                <a16:creationId xmlns:a16="http://schemas.microsoft.com/office/drawing/2014/main" id="{8019A0D6-76E4-4715-8107-CDAC8F5A6BE6}"/>
              </a:ext>
            </a:extLst>
          </p:cNvPr>
          <p:cNvSpPr/>
          <p:nvPr/>
        </p:nvSpPr>
        <p:spPr>
          <a:xfrm>
            <a:off x="2198332" y="7115081"/>
            <a:ext cx="6096000" cy="1981200"/>
          </a:xfrm>
          <a:prstGeom prst="bracePair">
            <a:avLst/>
          </a:prstGeom>
          <a:ln w="63500"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4761947-5E05-4173-A5F9-FB7EF6151585}"/>
              </a:ext>
            </a:extLst>
          </p:cNvPr>
          <p:cNvSpPr txBox="1"/>
          <p:nvPr/>
        </p:nvSpPr>
        <p:spPr>
          <a:xfrm>
            <a:off x="5718435" y="7435100"/>
            <a:ext cx="2276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head_gy_x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head_gy_y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head_gy_z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4E8D364-088A-45B3-BF25-004797241165}"/>
              </a:ext>
            </a:extLst>
          </p:cNvPr>
          <p:cNvSpPr txBox="1"/>
          <p:nvPr/>
        </p:nvSpPr>
        <p:spPr>
          <a:xfrm>
            <a:off x="2897847" y="7435101"/>
            <a:ext cx="25212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head_acc_x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head_acc_y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head_acc_z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Object 6">
            <a:extLst>
              <a:ext uri="{FF2B5EF4-FFF2-40B4-BE49-F238E27FC236}">
                <a16:creationId xmlns:a16="http://schemas.microsoft.com/office/drawing/2014/main" id="{D0B6F2DF-1C4D-4D3F-AB2B-AF7525B01D1E}"/>
              </a:ext>
            </a:extLst>
          </p:cNvPr>
          <p:cNvSpPr txBox="1"/>
          <p:nvPr/>
        </p:nvSpPr>
        <p:spPr>
          <a:xfrm>
            <a:off x="8286957" y="3122069"/>
            <a:ext cx="6096000" cy="1127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 처음 시작부분의 가속도계를 확인하여 각 운동의 시작위치를 구분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Object 6">
            <a:extLst>
              <a:ext uri="{FF2B5EF4-FFF2-40B4-BE49-F238E27FC236}">
                <a16:creationId xmlns:a16="http://schemas.microsoft.com/office/drawing/2014/main" id="{39B82204-B016-44EA-A410-C2230C09302F}"/>
              </a:ext>
            </a:extLst>
          </p:cNvPr>
          <p:cNvSpPr txBox="1"/>
          <p:nvPr/>
        </p:nvSpPr>
        <p:spPr>
          <a:xfrm>
            <a:off x="8763000" y="7542097"/>
            <a:ext cx="7607166" cy="112716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운동시작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초의 평균으로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Plank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같은 정적인 운동과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Shoulder Press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같은 동적인 운동을 구분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Object 6">
            <a:extLst>
              <a:ext uri="{FF2B5EF4-FFF2-40B4-BE49-F238E27FC236}">
                <a16:creationId xmlns:a16="http://schemas.microsoft.com/office/drawing/2014/main" id="{94A9F966-12DC-4DD3-B556-1C4522C9F657}"/>
              </a:ext>
            </a:extLst>
          </p:cNvPr>
          <p:cNvSpPr txBox="1"/>
          <p:nvPr/>
        </p:nvSpPr>
        <p:spPr>
          <a:xfrm>
            <a:off x="4821295" y="5933960"/>
            <a:ext cx="1054495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mean</a:t>
            </a:r>
          </a:p>
        </p:txBody>
      </p:sp>
      <p:sp>
        <p:nvSpPr>
          <p:cNvPr id="28" name="Object 7">
            <a:extLst>
              <a:ext uri="{FF2B5EF4-FFF2-40B4-BE49-F238E27FC236}">
                <a16:creationId xmlns:a16="http://schemas.microsoft.com/office/drawing/2014/main" id="{F17484B0-850B-4E9A-B546-52949CFE59AC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DF24952-C543-4496-B2D2-6CF295BC5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061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9" name="Object 10">
            <a:extLst>
              <a:ext uri="{FF2B5EF4-FFF2-40B4-BE49-F238E27FC236}">
                <a16:creationId xmlns:a16="http://schemas.microsoft.com/office/drawing/2014/main" id="{0B8A3917-BC24-40F3-84D4-B951E715C52C}"/>
              </a:ext>
            </a:extLst>
          </p:cNvPr>
          <p:cNvSpPr txBox="1"/>
          <p:nvPr/>
        </p:nvSpPr>
        <p:spPr>
          <a:xfrm>
            <a:off x="1732412" y="2642821"/>
            <a:ext cx="335280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K-means clustering</a:t>
            </a:r>
          </a:p>
        </p:txBody>
      </p:sp>
      <p:sp>
        <p:nvSpPr>
          <p:cNvPr id="10" name="Object 6">
            <a:extLst>
              <a:ext uri="{FF2B5EF4-FFF2-40B4-BE49-F238E27FC236}">
                <a16:creationId xmlns:a16="http://schemas.microsoft.com/office/drawing/2014/main" id="{595582ED-376C-4E98-AC15-B34DD3E7F471}"/>
              </a:ext>
            </a:extLst>
          </p:cNvPr>
          <p:cNvSpPr txBox="1"/>
          <p:nvPr/>
        </p:nvSpPr>
        <p:spPr>
          <a:xfrm>
            <a:off x="8055657" y="3048071"/>
            <a:ext cx="9462968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모든 변수를 기준으로 군집을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개로 나누어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cluster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변수를 생성하였다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5C7E0-1AD5-49E8-B477-C9734E31B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1195253" y="3393222"/>
            <a:ext cx="5476875" cy="5319832"/>
          </a:xfrm>
          <a:prstGeom prst="rect">
            <a:avLst/>
          </a:prstGeom>
        </p:spPr>
      </p:pic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7BFBD5A1-4BDE-47C8-96FB-DFFDC5BDC5A0}"/>
              </a:ext>
            </a:extLst>
          </p:cNvPr>
          <p:cNvSpPr/>
          <p:nvPr/>
        </p:nvSpPr>
        <p:spPr>
          <a:xfrm rot="5400000">
            <a:off x="1248462" y="2729701"/>
            <a:ext cx="392899" cy="304800"/>
          </a:xfrm>
          <a:prstGeom prst="triangle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28A9074-31A7-4357-8A7E-F4E699264848}"/>
              </a:ext>
            </a:extLst>
          </p:cNvPr>
          <p:cNvSpPr/>
          <p:nvPr/>
        </p:nvSpPr>
        <p:spPr>
          <a:xfrm>
            <a:off x="8741457" y="4115754"/>
            <a:ext cx="2209800" cy="4922003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cc_x_max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acc_x_min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cc_x_mean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acc_x_std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᛫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y_pitch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_iqr_func4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y_pitch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preskew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y_pitch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kumimoji="0" lang="en-US" altLang="ko-K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prekurt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D5B09A3E-4CC1-440E-9B47-03E4199BF344}"/>
              </a:ext>
            </a:extLst>
          </p:cNvPr>
          <p:cNvSpPr/>
          <p:nvPr/>
        </p:nvSpPr>
        <p:spPr>
          <a:xfrm>
            <a:off x="11584670" y="6144195"/>
            <a:ext cx="1295400" cy="685800"/>
          </a:xfrm>
          <a:prstGeom prst="rightArrow">
            <a:avLst/>
          </a:prstGeom>
          <a:solidFill>
            <a:srgbClr val="0E7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" name="Object 6">
            <a:extLst>
              <a:ext uri="{FF2B5EF4-FFF2-40B4-BE49-F238E27FC236}">
                <a16:creationId xmlns:a16="http://schemas.microsoft.com/office/drawing/2014/main" id="{2959AFF8-66C8-4AF4-919B-19820AF4A8C4}"/>
              </a:ext>
            </a:extLst>
          </p:cNvPr>
          <p:cNvSpPr txBox="1"/>
          <p:nvPr/>
        </p:nvSpPr>
        <p:spPr>
          <a:xfrm>
            <a:off x="386557" y="9182000"/>
            <a:ext cx="7333377" cy="78220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 모델에서 변수 중요도가 가장 높은 두개의 변수를 가지고 만든 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scatter plot.</a:t>
            </a:r>
            <a:endParaRPr lang="en-US" altLang="ko-KR" sz="1600" dirty="0">
              <a:solidFill>
                <a:prstClr val="black">
                  <a:lumMod val="65000"/>
                  <a:lumOff val="35000"/>
                </a:prstClr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cluster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변수에 따라 어느정도 분류됨을 확인할 수 있다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09E2AC5D-A0C0-4C21-BA40-B3A0719CFE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223355"/>
              </p:ext>
            </p:extLst>
          </p:nvPr>
        </p:nvGraphicFramePr>
        <p:xfrm>
          <a:off x="13465857" y="4099997"/>
          <a:ext cx="2895600" cy="4922003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1632863611"/>
                    </a:ext>
                  </a:extLst>
                </a:gridCol>
                <a:gridCol w="1447800">
                  <a:extLst>
                    <a:ext uri="{9D8B030D-6E8A-4147-A177-3AD203B41FA5}">
                      <a16:colId xmlns:a16="http://schemas.microsoft.com/office/drawing/2014/main" val="3981890694"/>
                    </a:ext>
                  </a:extLst>
                </a:gridCol>
              </a:tblGrid>
              <a:tr h="4894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id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mpd="sng">
                      <a:solidFill>
                        <a:srgbClr val="0E79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Cluster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mpd="sng">
                      <a:solidFill>
                        <a:srgbClr val="0E797A"/>
                      </a:solidFill>
                      <a:prstDash val="solid"/>
                    </a:lnT>
                    <a:lnB w="38100" cmpd="sng">
                      <a:solidFill>
                        <a:srgbClr val="0E797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750223"/>
                  </a:ext>
                </a:extLst>
              </a:tr>
              <a:tr h="443257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589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599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600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0E797A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  <a:endParaRPr lang="en-US" altLang="ko-KR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b="0" i="0" dirty="0">
                          <a:solidFill>
                            <a:srgbClr val="0E797A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᛫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2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0</a:t>
                      </a:r>
                    </a:p>
                    <a:p>
                      <a:pPr algn="ctr" latinLnBrk="1"/>
                      <a:r>
                        <a:rPr lang="en-US" altLang="ko-KR" sz="2400" dirty="0">
                          <a:solidFill>
                            <a:srgbClr val="0E797A"/>
                          </a:solidFill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3</a:t>
                      </a:r>
                      <a:endParaRPr lang="ko-KR" altLang="en-US" sz="2400" dirty="0">
                        <a:solidFill>
                          <a:srgbClr val="0E797A"/>
                        </a:solidFill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>
                    <a:lnL w="38100" cmpd="sng">
                      <a:solidFill>
                        <a:srgbClr val="0E797A"/>
                      </a:solidFill>
                      <a:prstDash val="solid"/>
                    </a:lnL>
                    <a:lnR w="38100" cmpd="sng">
                      <a:solidFill>
                        <a:srgbClr val="0E797A"/>
                      </a:solidFill>
                      <a:prstDash val="solid"/>
                    </a:lnR>
                    <a:lnT w="38100" cap="flat" cmpd="sng" algn="ctr">
                      <a:solidFill>
                        <a:srgbClr val="0E797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solidFill>
                        <a:srgbClr val="0E797A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1061967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8C949DD8-1E8A-4F6B-A27C-C63542DD9103}"/>
              </a:ext>
            </a:extLst>
          </p:cNvPr>
          <p:cNvSpPr txBox="1"/>
          <p:nvPr/>
        </p:nvSpPr>
        <p:spPr>
          <a:xfrm>
            <a:off x="2950174" y="8817511"/>
            <a:ext cx="2362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gy_pitch_iqr_func2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011DC4-FE80-44FA-84B7-C24A59A2AC81}"/>
              </a:ext>
            </a:extLst>
          </p:cNvPr>
          <p:cNvSpPr txBox="1"/>
          <p:nvPr/>
        </p:nvSpPr>
        <p:spPr>
          <a:xfrm rot="16200000">
            <a:off x="-109049" y="5656164"/>
            <a:ext cx="21258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vector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</a:t>
            </a:r>
            <a:r>
              <a:rPr kumimoji="0" lang="ko-KR" alt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BAD090-AAD9-4C04-98F4-EF09E7C39126}"/>
              </a:ext>
            </a:extLst>
          </p:cNvPr>
          <p:cNvSpPr txBox="1"/>
          <p:nvPr/>
        </p:nvSpPr>
        <p:spPr>
          <a:xfrm>
            <a:off x="11141757" y="5755286"/>
            <a:ext cx="2133600" cy="338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K-means clustering</a:t>
            </a:r>
          </a:p>
        </p:txBody>
      </p:sp>
      <p:sp>
        <p:nvSpPr>
          <p:cNvPr id="27" name="Object 7">
            <a:extLst>
              <a:ext uri="{FF2B5EF4-FFF2-40B4-BE49-F238E27FC236}">
                <a16:creationId xmlns:a16="http://schemas.microsoft.com/office/drawing/2014/main" id="{FACDC524-27D8-48D3-97F9-061E59EB45DD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150799-485F-49BF-9057-8795400D1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438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최종 변수 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99EC5026-174F-428C-B1A0-9644B24D5454}"/>
              </a:ext>
            </a:extLst>
          </p:cNvPr>
          <p:cNvSpPr txBox="1"/>
          <p:nvPr/>
        </p:nvSpPr>
        <p:spPr>
          <a:xfrm>
            <a:off x="12711283" y="7071560"/>
            <a:ext cx="156982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3125</a:t>
            </a:r>
            <a:r>
              <a:rPr kumimoji="0" lang="ko-KR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kumimoji="0" lang="en-US" altLang="ko-KR" sz="200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2" name="양쪽 대괄호 1">
            <a:extLst>
              <a:ext uri="{FF2B5EF4-FFF2-40B4-BE49-F238E27FC236}">
                <a16:creationId xmlns:a16="http://schemas.microsoft.com/office/drawing/2014/main" id="{8840106D-EA82-4A06-AB09-DA8142A50F9D}"/>
              </a:ext>
            </a:extLst>
          </p:cNvPr>
          <p:cNvSpPr/>
          <p:nvPr/>
        </p:nvSpPr>
        <p:spPr>
          <a:xfrm>
            <a:off x="1518293" y="3525923"/>
            <a:ext cx="3760138" cy="4761025"/>
          </a:xfrm>
          <a:prstGeom prst="bracketPair">
            <a:avLst/>
          </a:prstGeom>
          <a:solidFill>
            <a:srgbClr val="A4C6C7"/>
          </a:solidFill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A01F6A6-7F2E-4096-B089-EC4A527AEC93}"/>
              </a:ext>
            </a:extLst>
          </p:cNvPr>
          <p:cNvSpPr txBox="1"/>
          <p:nvPr/>
        </p:nvSpPr>
        <p:spPr>
          <a:xfrm>
            <a:off x="1633403" y="3619500"/>
            <a:ext cx="347812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acc_y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acc_z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gy_x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gy_y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gy_z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acc_vector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gy_vector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Centerofgravity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roll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pitch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gy_roll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gy_pitch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0" name="곱하기 기호 119">
            <a:extLst>
              <a:ext uri="{FF2B5EF4-FFF2-40B4-BE49-F238E27FC236}">
                <a16:creationId xmlns:a16="http://schemas.microsoft.com/office/drawing/2014/main" id="{14BFC400-40A9-48E7-8C34-1F6B98D3F669}"/>
              </a:ext>
            </a:extLst>
          </p:cNvPr>
          <p:cNvSpPr/>
          <p:nvPr/>
        </p:nvSpPr>
        <p:spPr>
          <a:xfrm>
            <a:off x="5334501" y="5733750"/>
            <a:ext cx="494747" cy="480141"/>
          </a:xfrm>
          <a:prstGeom prst="mathMultiply">
            <a:avLst/>
          </a:prstGeom>
          <a:solidFill>
            <a:srgbClr val="0E7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1" name="양쪽 대괄호 120">
            <a:extLst>
              <a:ext uri="{FF2B5EF4-FFF2-40B4-BE49-F238E27FC236}">
                <a16:creationId xmlns:a16="http://schemas.microsoft.com/office/drawing/2014/main" id="{1467838E-E59C-4FD1-A649-F162DA1330F1}"/>
              </a:ext>
            </a:extLst>
          </p:cNvPr>
          <p:cNvSpPr/>
          <p:nvPr/>
        </p:nvSpPr>
        <p:spPr>
          <a:xfrm>
            <a:off x="5884628" y="4032426"/>
            <a:ext cx="3346825" cy="3770425"/>
          </a:xfrm>
          <a:prstGeom prst="bracketPair">
            <a:avLst/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C4EE3E30-9E85-4A75-A78B-98EF9FD85F29}"/>
              </a:ext>
            </a:extLst>
          </p:cNvPr>
          <p:cNvSpPr txBox="1"/>
          <p:nvPr/>
        </p:nvSpPr>
        <p:spPr>
          <a:xfrm>
            <a:off x="6477000" y="4017432"/>
            <a:ext cx="2162079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median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ange_func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iqr_func3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qr_func4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preskew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</a:t>
            </a: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ekurt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3" name="양쪽 대괄호 132">
            <a:extLst>
              <a:ext uri="{FF2B5EF4-FFF2-40B4-BE49-F238E27FC236}">
                <a16:creationId xmlns:a16="http://schemas.microsoft.com/office/drawing/2014/main" id="{79FD3BD5-6876-4FBD-911D-135C2BD3E2FC}"/>
              </a:ext>
            </a:extLst>
          </p:cNvPr>
          <p:cNvSpPr/>
          <p:nvPr/>
        </p:nvSpPr>
        <p:spPr>
          <a:xfrm>
            <a:off x="13733228" y="3525923"/>
            <a:ext cx="2376367" cy="1429770"/>
          </a:xfrm>
          <a:prstGeom prst="bracketPair">
            <a:avLst/>
          </a:prstGeom>
          <a:solidFill>
            <a:srgbClr val="A4C6C7"/>
          </a:solidFill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351F1895-1631-4D03-B9FE-C5A70ABE7054}"/>
              </a:ext>
            </a:extLst>
          </p:cNvPr>
          <p:cNvSpPr txBox="1"/>
          <p:nvPr/>
        </p:nvSpPr>
        <p:spPr>
          <a:xfrm>
            <a:off x="13915228" y="3644120"/>
            <a:ext cx="1978859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first_acc_x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first_acc_y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first_acc_z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7" name="양쪽 대괄호 136">
            <a:extLst>
              <a:ext uri="{FF2B5EF4-FFF2-40B4-BE49-F238E27FC236}">
                <a16:creationId xmlns:a16="http://schemas.microsoft.com/office/drawing/2014/main" id="{32A2BDF5-817E-445A-BA1D-B65E66040B78}"/>
              </a:ext>
            </a:extLst>
          </p:cNvPr>
          <p:cNvSpPr/>
          <p:nvPr/>
        </p:nvSpPr>
        <p:spPr>
          <a:xfrm>
            <a:off x="10223185" y="3521564"/>
            <a:ext cx="3273009" cy="2351370"/>
          </a:xfrm>
          <a:prstGeom prst="bracketPair">
            <a:avLst/>
          </a:prstGeom>
          <a:solidFill>
            <a:srgbClr val="A4C6C7"/>
          </a:solidFill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30AAD80B-E793-4701-A0C0-DFDF5515DCE8}"/>
              </a:ext>
            </a:extLst>
          </p:cNvPr>
          <p:cNvSpPr txBox="1"/>
          <p:nvPr/>
        </p:nvSpPr>
        <p:spPr>
          <a:xfrm>
            <a:off x="10460219" y="3611903"/>
            <a:ext cx="279893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head_acc_x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head_acc_y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head_acc_z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head_gy_x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head_gy_x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head_gy_x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39" name="양쪽 대괄호 138">
            <a:extLst>
              <a:ext uri="{FF2B5EF4-FFF2-40B4-BE49-F238E27FC236}">
                <a16:creationId xmlns:a16="http://schemas.microsoft.com/office/drawing/2014/main" id="{AD7557FF-71D2-4E73-B67E-0B54C96BA6AA}"/>
              </a:ext>
            </a:extLst>
          </p:cNvPr>
          <p:cNvSpPr/>
          <p:nvPr/>
        </p:nvSpPr>
        <p:spPr>
          <a:xfrm>
            <a:off x="13744265" y="5295331"/>
            <a:ext cx="2376367" cy="545518"/>
          </a:xfrm>
          <a:prstGeom prst="bracketPair">
            <a:avLst/>
          </a:prstGeom>
          <a:solidFill>
            <a:srgbClr val="A4C6C7"/>
          </a:solidFill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914D9819-0DDC-4CBC-AF46-D262AFDABA5D}"/>
              </a:ext>
            </a:extLst>
          </p:cNvPr>
          <p:cNvSpPr txBox="1"/>
          <p:nvPr/>
        </p:nvSpPr>
        <p:spPr>
          <a:xfrm>
            <a:off x="13943018" y="5352646"/>
            <a:ext cx="197885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cluster</a:t>
            </a:r>
            <a:endParaRPr kumimoji="0" lang="ko-KR" altLang="en-US" sz="22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1" name="같음 기호 140">
            <a:extLst>
              <a:ext uri="{FF2B5EF4-FFF2-40B4-BE49-F238E27FC236}">
                <a16:creationId xmlns:a16="http://schemas.microsoft.com/office/drawing/2014/main" id="{CB0BF044-A66A-44F7-83F4-1D2E2D57B06C}"/>
              </a:ext>
            </a:extLst>
          </p:cNvPr>
          <p:cNvSpPr/>
          <p:nvPr/>
        </p:nvSpPr>
        <p:spPr>
          <a:xfrm>
            <a:off x="11529464" y="7393143"/>
            <a:ext cx="457200" cy="381000"/>
          </a:xfrm>
          <a:prstGeom prst="mathEqual">
            <a:avLst>
              <a:gd name="adj1" fmla="val 15651"/>
              <a:gd name="adj2" fmla="val 35367"/>
            </a:avLst>
          </a:prstGeom>
          <a:solidFill>
            <a:srgbClr val="0E79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1718196-1870-4C2E-BCFF-051D44F3AD16}"/>
              </a:ext>
            </a:extLst>
          </p:cNvPr>
          <p:cNvSpPr txBox="1"/>
          <p:nvPr/>
        </p:nvSpPr>
        <p:spPr>
          <a:xfrm>
            <a:off x="12219713" y="7376903"/>
            <a:ext cx="25529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153</a:t>
            </a: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변수</a:t>
            </a:r>
            <a:endParaRPr kumimoji="0" lang="en-US" altLang="ko-KR" sz="3600" b="1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019F16D-EBD5-41EA-9C5F-91CB7A8DB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91130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203FDD60-36AC-4C06-946F-95AA1BD1DC19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E2C20D5-BC2E-474F-94F6-177C32C07477}"/>
              </a:ext>
            </a:extLst>
          </p:cNvPr>
          <p:cNvSpPr txBox="1"/>
          <p:nvPr/>
        </p:nvSpPr>
        <p:spPr>
          <a:xfrm>
            <a:off x="2634817" y="1383799"/>
            <a:ext cx="5670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Augmentation -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9AED2FC-3A03-4F34-95C4-700D3E158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8400" y="3723699"/>
            <a:ext cx="3981620" cy="46745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3D839DA7-2419-4145-88AE-24CFC72F38DB}"/>
              </a:ext>
            </a:extLst>
          </p:cNvPr>
          <p:cNvSpPr/>
          <p:nvPr/>
        </p:nvSpPr>
        <p:spPr>
          <a:xfrm>
            <a:off x="1502912" y="4410353"/>
            <a:ext cx="2665060" cy="2167718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80% train data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B24061-64DE-414E-8C19-414A98C9A3D4}"/>
              </a:ext>
            </a:extLst>
          </p:cNvPr>
          <p:cNvSpPr/>
          <p:nvPr/>
        </p:nvSpPr>
        <p:spPr>
          <a:xfrm>
            <a:off x="1502912" y="6578071"/>
            <a:ext cx="2665060" cy="104399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20% test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A1EC9-2C04-4955-884C-F3E3026D756B}"/>
              </a:ext>
            </a:extLst>
          </p:cNvPr>
          <p:cNvSpPr txBox="1"/>
          <p:nvPr/>
        </p:nvSpPr>
        <p:spPr>
          <a:xfrm>
            <a:off x="891372" y="7686311"/>
            <a:ext cx="39816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 set, test set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분리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EE57E53-1BFA-4430-8A77-F28ACE22B58C}"/>
              </a:ext>
            </a:extLst>
          </p:cNvPr>
          <p:cNvCxnSpPr>
            <a:cxnSpLocks/>
          </p:cNvCxnSpPr>
          <p:nvPr/>
        </p:nvCxnSpPr>
        <p:spPr>
          <a:xfrm flipV="1">
            <a:off x="4167972" y="3723699"/>
            <a:ext cx="2080428" cy="686654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58EF12C-6F55-49A6-B0DD-E2C45DA8273E}"/>
              </a:ext>
            </a:extLst>
          </p:cNvPr>
          <p:cNvCxnSpPr>
            <a:cxnSpLocks/>
          </p:cNvCxnSpPr>
          <p:nvPr/>
        </p:nvCxnSpPr>
        <p:spPr>
          <a:xfrm>
            <a:off x="4244172" y="6578071"/>
            <a:ext cx="2004228" cy="1810802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1D2B9F5-5D17-49A4-A03B-DAF44B064E42}"/>
              </a:ext>
            </a:extLst>
          </p:cNvPr>
          <p:cNvSpPr txBox="1"/>
          <p:nvPr/>
        </p:nvSpPr>
        <p:spPr>
          <a:xfrm>
            <a:off x="6969439" y="8406855"/>
            <a:ext cx="2539541" cy="573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Imbalance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EA16A7F2-9729-4638-A479-65B1FE815850}"/>
              </a:ext>
            </a:extLst>
          </p:cNvPr>
          <p:cNvSpPr/>
          <p:nvPr/>
        </p:nvSpPr>
        <p:spPr>
          <a:xfrm rot="19130873">
            <a:off x="11198624" y="3858372"/>
            <a:ext cx="685800" cy="609600"/>
          </a:xfrm>
          <a:prstGeom prst="rightArrow">
            <a:avLst>
              <a:gd name="adj1" fmla="val 33251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AD101D4-ED92-4A42-8892-A4A5D9284724}"/>
              </a:ext>
            </a:extLst>
          </p:cNvPr>
          <p:cNvSpPr/>
          <p:nvPr/>
        </p:nvSpPr>
        <p:spPr>
          <a:xfrm>
            <a:off x="11198624" y="7076711"/>
            <a:ext cx="685800" cy="609600"/>
          </a:xfrm>
          <a:prstGeom prst="rightArrow">
            <a:avLst>
              <a:gd name="adj1" fmla="val 32500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C2ABD60F-F538-4F25-8296-4F1F62B43E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1623" y="2036686"/>
            <a:ext cx="4075382" cy="265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F8E724-2298-437A-9779-E6AC09532FF5}"/>
              </a:ext>
            </a:extLst>
          </p:cNvPr>
          <p:cNvSpPr txBox="1"/>
          <p:nvPr/>
        </p:nvSpPr>
        <p:spPr>
          <a:xfrm>
            <a:off x="12792018" y="6402841"/>
            <a:ext cx="4276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Sampling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8154819-2DF0-4C15-9496-8895888AEB98}"/>
              </a:ext>
            </a:extLst>
          </p:cNvPr>
          <p:cNvSpPr txBox="1"/>
          <p:nvPr/>
        </p:nvSpPr>
        <p:spPr>
          <a:xfrm>
            <a:off x="12792018" y="4526332"/>
            <a:ext cx="4427622" cy="653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Class Imbalanced Data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FA7B58-DAC6-41F8-905F-214D49EF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16</a:t>
            </a:fld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5B1D185-0AF3-4ECF-9B79-369852A37C5E}"/>
              </a:ext>
            </a:extLst>
          </p:cNvPr>
          <p:cNvSpPr txBox="1"/>
          <p:nvPr/>
        </p:nvSpPr>
        <p:spPr>
          <a:xfrm>
            <a:off x="12792018" y="6926061"/>
            <a:ext cx="38957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제일 많은 </a:t>
            </a:r>
            <a:r>
              <a:rPr kumimoji="1" lang="en-US" altLang="ko-KR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Label : 1204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제일 적은 </a:t>
            </a:r>
            <a:r>
              <a:rPr kumimoji="1" lang="en-US" altLang="ko-KR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Label : 8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차이가 심해서 </a:t>
            </a:r>
            <a:r>
              <a:rPr kumimoji="1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 Sampling</a:t>
            </a:r>
            <a:r>
              <a: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Under Sampling</a:t>
            </a:r>
            <a:r>
              <a:rPr kumimoji="1" lang="ko-KR" altLang="en-US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둘 다 진행</a:t>
            </a:r>
            <a:endParaRPr kumimoji="1" lang="en-US" altLang="ko-KR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281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203FDD60-36AC-4C06-946F-95AA1BD1DC19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E2C20D5-BC2E-474F-94F6-177C32C07477}"/>
              </a:ext>
            </a:extLst>
          </p:cNvPr>
          <p:cNvSpPr txBox="1"/>
          <p:nvPr/>
        </p:nvSpPr>
        <p:spPr>
          <a:xfrm>
            <a:off x="2634817" y="1383799"/>
            <a:ext cx="5670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Augmentation -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DA1EC9-2C04-4955-884C-F3E3026D756B}"/>
              </a:ext>
            </a:extLst>
          </p:cNvPr>
          <p:cNvSpPr txBox="1"/>
          <p:nvPr/>
        </p:nvSpPr>
        <p:spPr>
          <a:xfrm>
            <a:off x="493989" y="9450566"/>
            <a:ext cx="39816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Smote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D2B9F5-5D17-49A4-A03B-DAF44B064E42}"/>
              </a:ext>
            </a:extLst>
          </p:cNvPr>
          <p:cNvSpPr txBox="1"/>
          <p:nvPr/>
        </p:nvSpPr>
        <p:spPr>
          <a:xfrm>
            <a:off x="5771009" y="9450566"/>
            <a:ext cx="3563732" cy="5731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Over Sampling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F8E724-2298-437A-9779-E6AC09532FF5}"/>
              </a:ext>
            </a:extLst>
          </p:cNvPr>
          <p:cNvSpPr txBox="1"/>
          <p:nvPr/>
        </p:nvSpPr>
        <p:spPr>
          <a:xfrm>
            <a:off x="12690433" y="5900371"/>
            <a:ext cx="312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Over Sampling </a:t>
            </a:r>
            <a:r>
              <a:rPr kumimoji="1" lang="en-US" altLang="ko-KR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  <a:r>
              <a:rPr kumimoji="1" lang="en-US" altLang="ko-KR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ata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FA7B58-DAC6-41F8-905F-214D49EF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17</a:t>
            </a:fld>
            <a:endParaRPr 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F034AE-576D-42CC-943B-2C0F129DC02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50" t="13851" r="11205" b="8300"/>
          <a:stretch/>
        </p:blipFill>
        <p:spPr>
          <a:xfrm>
            <a:off x="10152840" y="1848287"/>
            <a:ext cx="8018319" cy="391869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5D0C4E0A-52B8-46C4-A3F3-F3B8A1EBE6F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11405" r="11593" b="10333"/>
          <a:stretch/>
        </p:blipFill>
        <p:spPr>
          <a:xfrm>
            <a:off x="25345" y="6826621"/>
            <a:ext cx="4956377" cy="247818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25AFBD-E618-4447-A2DE-12B0B15330C6}"/>
              </a:ext>
            </a:extLst>
          </p:cNvPr>
          <p:cNvSpPr txBox="1"/>
          <p:nvPr/>
        </p:nvSpPr>
        <p:spPr>
          <a:xfrm>
            <a:off x="2956118" y="6075451"/>
            <a:ext cx="3981620" cy="573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Raw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A6295D8D-CF80-4760-A7B9-58FE74CC4F5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2417" r="11667" b="8883"/>
          <a:stretch/>
        </p:blipFill>
        <p:spPr>
          <a:xfrm>
            <a:off x="4988979" y="6826620"/>
            <a:ext cx="4907108" cy="2478189"/>
          </a:xfrm>
          <a:prstGeom prst="rect">
            <a:avLst/>
          </a:prstGeom>
        </p:spPr>
      </p:pic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0A802005-FC62-4618-99CA-DAF2E384C9F0}"/>
              </a:ext>
            </a:extLst>
          </p:cNvPr>
          <p:cNvSpPr/>
          <p:nvPr/>
        </p:nvSpPr>
        <p:spPr>
          <a:xfrm rot="19862952">
            <a:off x="8741201" y="5271394"/>
            <a:ext cx="685800" cy="609600"/>
          </a:xfrm>
          <a:prstGeom prst="rightArrow">
            <a:avLst>
              <a:gd name="adj1" fmla="val 32500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267E0FD-B576-4771-B6F2-5BDE6D72B9ED}"/>
              </a:ext>
            </a:extLst>
          </p:cNvPr>
          <p:cNvSpPr txBox="1"/>
          <p:nvPr/>
        </p:nvSpPr>
        <p:spPr>
          <a:xfrm>
            <a:off x="12789563" y="6628808"/>
            <a:ext cx="29258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1" lang="ko-KR" altLang="en-US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데이터를 병합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27F83482-3CF4-4315-ABE9-9DB03F8EC30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13007" r="12083" b="10000"/>
          <a:stretch/>
        </p:blipFill>
        <p:spPr>
          <a:xfrm>
            <a:off x="1696158" y="3029576"/>
            <a:ext cx="6439004" cy="31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9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203FDD60-36AC-4C06-946F-95AA1BD1DC19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5E2C20D5-BC2E-474F-94F6-177C32C07477}"/>
              </a:ext>
            </a:extLst>
          </p:cNvPr>
          <p:cNvSpPr txBox="1"/>
          <p:nvPr/>
        </p:nvSpPr>
        <p:spPr>
          <a:xfrm>
            <a:off x="2634817" y="1383799"/>
            <a:ext cx="5670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Augmentation -</a:t>
            </a: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Groupby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DAD101D4-ED92-4A42-8892-A4A5D9284724}"/>
              </a:ext>
            </a:extLst>
          </p:cNvPr>
          <p:cNvSpPr/>
          <p:nvPr/>
        </p:nvSpPr>
        <p:spPr>
          <a:xfrm>
            <a:off x="8716697" y="4625020"/>
            <a:ext cx="854605" cy="346537"/>
          </a:xfrm>
          <a:prstGeom prst="rightArrow">
            <a:avLst>
              <a:gd name="adj1" fmla="val 32500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3F8E724-2298-437A-9779-E6AC09532FF5}"/>
              </a:ext>
            </a:extLst>
          </p:cNvPr>
          <p:cNvSpPr txBox="1"/>
          <p:nvPr/>
        </p:nvSpPr>
        <p:spPr>
          <a:xfrm>
            <a:off x="12542010" y="6591717"/>
            <a:ext cx="2627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Sampling Data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FA7B58-DAC6-41F8-905F-214D49EFD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18</a:t>
            </a:fld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94F0224-598F-4C8D-8091-BEC4FE81B23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3538" r="11981" b="9940"/>
          <a:stretch/>
        </p:blipFill>
        <p:spPr>
          <a:xfrm>
            <a:off x="10783671" y="3467101"/>
            <a:ext cx="6144644" cy="30089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9A63A6A-08F2-4070-A9CB-ACA48BC1BC83}"/>
              </a:ext>
            </a:extLst>
          </p:cNvPr>
          <p:cNvSpPr txBox="1"/>
          <p:nvPr/>
        </p:nvSpPr>
        <p:spPr>
          <a:xfrm>
            <a:off x="3060636" y="6591717"/>
            <a:ext cx="26306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Over Sampling </a:t>
            </a:r>
            <a:r>
              <a:rPr kumimoji="1"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ata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B70100F3-4B30-4ED3-8CE0-F25621AA6A2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8" t="13851" r="11205" b="8300"/>
          <a:stretch/>
        </p:blipFill>
        <p:spPr>
          <a:xfrm>
            <a:off x="1336919" y="3467101"/>
            <a:ext cx="6078092" cy="300891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C0DEE7AB-B672-430E-891F-6A3F4B8A915B}"/>
              </a:ext>
            </a:extLst>
          </p:cNvPr>
          <p:cNvSpPr txBox="1"/>
          <p:nvPr/>
        </p:nvSpPr>
        <p:spPr>
          <a:xfrm>
            <a:off x="7488192" y="4971557"/>
            <a:ext cx="331161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Label : 26</a:t>
            </a:r>
            <a:r>
              <a:rPr kumimoji="1" lang="ko-KR" altLang="en-US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대하여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Under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Sampling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CAD670-87E2-47BC-B93E-34BFEB240A5C}"/>
              </a:ext>
            </a:extLst>
          </p:cNvPr>
          <p:cNvSpPr txBox="1"/>
          <p:nvPr/>
        </p:nvSpPr>
        <p:spPr>
          <a:xfrm>
            <a:off x="5576526" y="8410884"/>
            <a:ext cx="7134946" cy="1127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Class Imbalanced Data, 2. Sampling Data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  <a:r>
              <a:rPr kumimoji="1" lang="ko-KR" altLang="en-US" sz="2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데이터 모두 모델에 적용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46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6">
            <a:extLst>
              <a:ext uri="{FF2B5EF4-FFF2-40B4-BE49-F238E27FC236}">
                <a16:creationId xmlns:a16="http://schemas.microsoft.com/office/drawing/2014/main" id="{0E50BF08-9A72-4CB3-853D-55C9E96CD2DC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0C8B97FC-6D04-4B34-9EDC-3E3CBB496790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Reshape - CNN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546B34-9CAF-4D95-9166-250BA028AFBB}"/>
              </a:ext>
            </a:extLst>
          </p:cNvPr>
          <p:cNvSpPr txBox="1"/>
          <p:nvPr/>
        </p:nvSpPr>
        <p:spPr>
          <a:xfrm>
            <a:off x="1572478" y="2338518"/>
            <a:ext cx="5638808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Standard Scaling</a:t>
            </a:r>
          </a:p>
        </p:txBody>
      </p: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EE449908-C767-4193-A42C-DFAFF7F79371}"/>
              </a:ext>
            </a:extLst>
          </p:cNvPr>
          <p:cNvSpPr/>
          <p:nvPr/>
        </p:nvSpPr>
        <p:spPr>
          <a:xfrm rot="5400000">
            <a:off x="1132884" y="2411279"/>
            <a:ext cx="392899" cy="304800"/>
          </a:xfrm>
          <a:prstGeom prst="triangle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F9E15909-A8C3-4D60-BFDC-CBBF09ADCAA4}"/>
              </a:ext>
            </a:extLst>
          </p:cNvPr>
          <p:cNvSpPr txBox="1"/>
          <p:nvPr/>
        </p:nvSpPr>
        <p:spPr>
          <a:xfrm>
            <a:off x="1139176" y="2867958"/>
            <a:ext cx="16114689" cy="533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단위가 다른 변수들이 존재하기 때문에</a:t>
            </a:r>
            <a:r>
              <a:rPr kumimoji="0" lang="en-US" altLang="ko-KR" sz="2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scaling</a:t>
            </a:r>
            <a:r>
              <a:rPr lang="ko-KR" altLang="en-US" sz="22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진행</a:t>
            </a:r>
            <a:endParaRPr kumimoji="0" lang="en-US" altLang="ko-KR" sz="2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1ADCB708-D87A-4286-85E7-B99AA0545B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6220416"/>
              </p:ext>
            </p:extLst>
          </p:nvPr>
        </p:nvGraphicFramePr>
        <p:xfrm>
          <a:off x="1123169" y="3569175"/>
          <a:ext cx="16151396" cy="18303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4054">
                  <a:extLst>
                    <a:ext uri="{9D8B030D-6E8A-4147-A177-3AD203B41FA5}">
                      <a16:colId xmlns:a16="http://schemas.microsoft.com/office/drawing/2014/main" val="439266756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3350335026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3228933884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1978183748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1452727339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1898856716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1638171693"/>
                    </a:ext>
                  </a:extLst>
                </a:gridCol>
                <a:gridCol w="1174054">
                  <a:extLst>
                    <a:ext uri="{9D8B030D-6E8A-4147-A177-3AD203B41FA5}">
                      <a16:colId xmlns:a16="http://schemas.microsoft.com/office/drawing/2014/main" val="2045068086"/>
                    </a:ext>
                  </a:extLst>
                </a:gridCol>
                <a:gridCol w="2050232">
                  <a:extLst>
                    <a:ext uri="{9D8B030D-6E8A-4147-A177-3AD203B41FA5}">
                      <a16:colId xmlns:a16="http://schemas.microsoft.com/office/drawing/2014/main" val="3864862224"/>
                    </a:ext>
                  </a:extLst>
                </a:gridCol>
                <a:gridCol w="1177183">
                  <a:extLst>
                    <a:ext uri="{9D8B030D-6E8A-4147-A177-3AD203B41FA5}">
                      <a16:colId xmlns:a16="http://schemas.microsoft.com/office/drawing/2014/main" val="3119011537"/>
                    </a:ext>
                  </a:extLst>
                </a:gridCol>
                <a:gridCol w="1177183">
                  <a:extLst>
                    <a:ext uri="{9D8B030D-6E8A-4147-A177-3AD203B41FA5}">
                      <a16:colId xmlns:a16="http://schemas.microsoft.com/office/drawing/2014/main" val="718318764"/>
                    </a:ext>
                  </a:extLst>
                </a:gridCol>
                <a:gridCol w="1177183">
                  <a:extLst>
                    <a:ext uri="{9D8B030D-6E8A-4147-A177-3AD203B41FA5}">
                      <a16:colId xmlns:a16="http://schemas.microsoft.com/office/drawing/2014/main" val="1452186754"/>
                    </a:ext>
                  </a:extLst>
                </a:gridCol>
                <a:gridCol w="1177183">
                  <a:extLst>
                    <a:ext uri="{9D8B030D-6E8A-4147-A177-3AD203B41FA5}">
                      <a16:colId xmlns:a16="http://schemas.microsoft.com/office/drawing/2014/main" val="1123252081"/>
                    </a:ext>
                  </a:extLst>
                </a:gridCol>
              </a:tblGrid>
              <a:tr h="570840"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acc_x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acc_y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acc_z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gy_x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gy_y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gy_z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 err="1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acc_vector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gy_vector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</a:t>
                      </a:r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 </a:t>
                      </a:r>
                      <a:r>
                        <a:rPr kumimoji="0" lang="en-US" altLang="ko-KR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Centerofgravity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roll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altLang="ko-KR" sz="15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pitch</a:t>
                      </a:r>
                      <a:endParaRPr lang="en" sz="1500" b="0" i="0" dirty="0">
                        <a:solidFill>
                          <a:schemeClr val="tx1"/>
                        </a:solidFill>
                        <a:effectLst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gy_roll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5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gy_pitch</a:t>
                      </a:r>
                      <a:endParaRPr kumimoji="0" lang="en-US" altLang="ko-KR" sz="1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함초롬돋움" panose="020B0604000101010101" pitchFamily="50" charset="-127"/>
                        <a:ea typeface="함초롬돋움" panose="020B0604000101010101" pitchFamily="50" charset="-127"/>
                        <a:cs typeface="함초롬돋움" panose="020B0604000101010101" pitchFamily="50" charset="-127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6516868"/>
                  </a:ext>
                </a:extLst>
              </a:tr>
              <a:tr h="740629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1.206087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-0.179371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-0.148447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-0.591608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-30.549010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-31.676112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1.228355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44.010999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-20.938910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-0.146550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1.380095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-0.767200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500" dirty="0"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-0.013443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0457467"/>
                  </a:ext>
                </a:extLst>
              </a:tr>
              <a:tr h="518891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500" b="0" i="0" dirty="0">
                          <a:solidFill>
                            <a:schemeClr val="tx1"/>
                          </a:solidFill>
                          <a:effectLst/>
                          <a:latin typeface="함초롬돋움" panose="020B0604000101010101" pitchFamily="50" charset="-127"/>
                          <a:ea typeface="함초롬돋움" panose="020B0604000101010101" pitchFamily="50" charset="-127"/>
                          <a:cs typeface="함초롬돋움" panose="020B0604000101010101" pitchFamily="50" charset="-127"/>
                        </a:rPr>
                        <a:t>…</a:t>
                      </a: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1600922"/>
                  </a:ext>
                </a:extLst>
              </a:tr>
            </a:tbl>
          </a:graphicData>
        </a:graphic>
      </p:graphicFrame>
      <p:pic>
        <p:nvPicPr>
          <p:cNvPr id="25" name="그림 24">
            <a:extLst>
              <a:ext uri="{FF2B5EF4-FFF2-40B4-BE49-F238E27FC236}">
                <a16:creationId xmlns:a16="http://schemas.microsoft.com/office/drawing/2014/main" id="{ADB693D0-3D22-45C3-A7A9-9BDFD47C83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950" y="5905500"/>
            <a:ext cx="15161362" cy="270770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10EEBF3-9C33-4F1A-BC49-B7DBCC53C22E}"/>
              </a:ext>
            </a:extLst>
          </p:cNvPr>
          <p:cNvSpPr txBox="1"/>
          <p:nvPr/>
        </p:nvSpPr>
        <p:spPr>
          <a:xfrm>
            <a:off x="6477000" y="9118604"/>
            <a:ext cx="497924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시계열 데이터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–&gt; </a:t>
            </a: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 Convolution </a:t>
            </a:r>
            <a:endParaRPr kumimoji="1" lang="ko-Kore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B2D7F2-161B-4165-A813-FDB40F0A3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84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40605" y="4535600"/>
            <a:ext cx="1304173" cy="2697053"/>
            <a:chOff x="1440605" y="4535600"/>
            <a:chExt cx="1304173" cy="26970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40605" y="4535600"/>
              <a:ext cx="1304173" cy="2697053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1944538" y="2028273"/>
            <a:ext cx="5065862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2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CONTENTS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002" name="그룹 1002"/>
          <p:cNvGrpSpPr/>
          <p:nvPr/>
        </p:nvGrpSpPr>
        <p:grpSpPr>
          <a:xfrm>
            <a:off x="1944538" y="3191196"/>
            <a:ext cx="1510924" cy="65226"/>
            <a:chOff x="1944538" y="3191196"/>
            <a:chExt cx="1510924" cy="6522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11507441" y="4897278"/>
            <a:ext cx="1248439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</a:p>
          <a:p>
            <a:r>
              <a:rPr lang="en-US" sz="6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</a:p>
          <a:p>
            <a:r>
              <a:rPr lang="en-US" sz="6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0304</a:t>
            </a:r>
          </a:p>
          <a:p>
            <a:r>
              <a:rPr lang="en-US" sz="6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2725400" y="5143500"/>
            <a:ext cx="5094315" cy="4154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대회 및 데이터 소개</a:t>
            </a: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소개</a:t>
            </a: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8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lang="en-US" altLang="ko-KR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endParaRPr lang="en-US" altLang="ko-KR" sz="32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sz="28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B863363-35B4-4670-B602-9EB7530F1838}"/>
              </a:ext>
            </a:extLst>
          </p:cNvPr>
          <p:cNvSpPr/>
          <p:nvPr/>
        </p:nvSpPr>
        <p:spPr>
          <a:xfrm>
            <a:off x="1959778" y="5720661"/>
            <a:ext cx="7097274" cy="3302692"/>
          </a:xfrm>
          <a:prstGeom prst="rect">
            <a:avLst/>
          </a:prstGeom>
          <a:solidFill>
            <a:srgbClr val="0E79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E2AED0-CCBD-49F0-B0FB-E560A13E5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8272CF-220D-CC4E-BFA1-26239E74DA72}"/>
              </a:ext>
            </a:extLst>
          </p:cNvPr>
          <p:cNvSpPr txBox="1"/>
          <p:nvPr/>
        </p:nvSpPr>
        <p:spPr>
          <a:xfrm>
            <a:off x="6003877" y="8218155"/>
            <a:ext cx="6280245" cy="13319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Imbalance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26 ( Non-Exercise )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전체 데이터의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48.6%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6475B2ED-7D68-4106-AA09-76DC7DD1E799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4BF00CD5-52AC-40F8-9FAB-FC3E79F0EA60}"/>
              </a:ext>
            </a:extLst>
          </p:cNvPr>
          <p:cNvSpPr txBox="1"/>
          <p:nvPr/>
        </p:nvSpPr>
        <p:spPr>
          <a:xfrm>
            <a:off x="2634817" y="1383799"/>
            <a:ext cx="51375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불균형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- CNN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8E0C57-D5EE-4550-9528-F053811DD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2061225"/>
            <a:ext cx="13716027" cy="640081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49473C-707C-4048-A18D-DAE6D8563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3880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4817" y="1383799"/>
            <a:ext cx="58995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Augmentation 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DD8272CF-220D-CC4E-BFA1-26239E74DA72}"/>
              </a:ext>
            </a:extLst>
          </p:cNvPr>
          <p:cNvSpPr txBox="1"/>
          <p:nvPr/>
        </p:nvSpPr>
        <p:spPr>
          <a:xfrm>
            <a:off x="5856882" y="2705100"/>
            <a:ext cx="6574236" cy="1401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Rolling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데이터 좌우를 무작위로 이동시켜 데이터 증강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pic>
        <p:nvPicPr>
          <p:cNvPr id="3" name="그림 2" descr="텍스트, 필기구, 연필, 문구이(가) 표시된 사진&#10;&#10;자동 생성된 설명">
            <a:extLst>
              <a:ext uri="{FF2B5EF4-FFF2-40B4-BE49-F238E27FC236}">
                <a16:creationId xmlns:a16="http://schemas.microsoft.com/office/drawing/2014/main" id="{D5F0C3B4-788B-3A4D-BF50-E33936264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99" y="4328296"/>
            <a:ext cx="1120140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94D790-79E5-FF4E-979E-A542D68085F1}"/>
              </a:ext>
            </a:extLst>
          </p:cNvPr>
          <p:cNvSpPr txBox="1"/>
          <p:nvPr/>
        </p:nvSpPr>
        <p:spPr>
          <a:xfrm>
            <a:off x="7356490" y="8903201"/>
            <a:ext cx="357501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3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125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개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id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-&gt;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6250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개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id 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5A9DE7D-35EF-445A-844A-2C701A79AA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212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Reshape - 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46A2335-DCF0-AD41-9EED-4D5845E9C38B}"/>
              </a:ext>
            </a:extLst>
          </p:cNvPr>
          <p:cNvSpPr txBox="1"/>
          <p:nvPr/>
        </p:nvSpPr>
        <p:spPr>
          <a:xfrm>
            <a:off x="1690261" y="3190368"/>
            <a:ext cx="8657617" cy="5440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X reshape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2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Array ( </a:t>
            </a:r>
            <a:r>
              <a:rPr kumimoji="0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3750000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, 13 )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-&gt; 3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Array ( 6250, 600, 13 )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3125*2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ids,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600 times, 13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features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test set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2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Array </a:t>
            </a:r>
            <a:r>
              <a:rPr kumimoji="0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( 469200, 15 )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-&gt; 3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Array ( 782, 600, 13 )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4F3EA-4BE1-4496-9382-F798D3917FF5}"/>
              </a:ext>
            </a:extLst>
          </p:cNvPr>
          <p:cNvSpPr txBox="1"/>
          <p:nvPr/>
        </p:nvSpPr>
        <p:spPr>
          <a:xfrm>
            <a:off x="11588301" y="8431258"/>
            <a:ext cx="205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 step (600)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EC9787-01BA-4ADF-9A22-4C81C16057F7}"/>
              </a:ext>
            </a:extLst>
          </p:cNvPr>
          <p:cNvSpPr txBox="1"/>
          <p:nvPr/>
        </p:nvSpPr>
        <p:spPr>
          <a:xfrm>
            <a:off x="15338356" y="6362700"/>
            <a:ext cx="10441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(13)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종속 처리 25">
            <a:extLst>
              <a:ext uri="{FF2B5EF4-FFF2-40B4-BE49-F238E27FC236}">
                <a16:creationId xmlns:a16="http://schemas.microsoft.com/office/drawing/2014/main" id="{0EE55DD1-71BA-411B-B44D-E42868AFAC8F}"/>
              </a:ext>
            </a:extLst>
          </p:cNvPr>
          <p:cNvSpPr/>
          <p:nvPr/>
        </p:nvSpPr>
        <p:spPr>
          <a:xfrm>
            <a:off x="9669114" y="4723683"/>
            <a:ext cx="3665110" cy="2050392"/>
          </a:xfrm>
          <a:prstGeom prst="flowChartPredefinedProcess">
            <a:avLst/>
          </a:prstGeom>
          <a:solidFill>
            <a:srgbClr val="F7F0ED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FC019A3-DFC3-47C2-9D1D-ED165044DD05}"/>
              </a:ext>
            </a:extLst>
          </p:cNvPr>
          <p:cNvSpPr txBox="1"/>
          <p:nvPr/>
        </p:nvSpPr>
        <p:spPr>
          <a:xfrm>
            <a:off x="14263093" y="4484140"/>
            <a:ext cx="1497619" cy="707886"/>
          </a:xfrm>
          <a:prstGeom prst="rect">
            <a:avLst/>
          </a:prstGeom>
          <a:solidFill>
            <a:srgbClr val="F7F0ED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batchsize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kumimoji="1" lang="en-US" altLang="ko-Kore-KR" sz="2000" dirty="0"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6250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종속 처리 24">
            <a:extLst>
              <a:ext uri="{FF2B5EF4-FFF2-40B4-BE49-F238E27FC236}">
                <a16:creationId xmlns:a16="http://schemas.microsoft.com/office/drawing/2014/main" id="{CFBB3B9C-B6B3-4766-94F2-227F49AE2163}"/>
              </a:ext>
            </a:extLst>
          </p:cNvPr>
          <p:cNvSpPr/>
          <p:nvPr/>
        </p:nvSpPr>
        <p:spPr>
          <a:xfrm>
            <a:off x="9745313" y="4862289"/>
            <a:ext cx="3665110" cy="2050392"/>
          </a:xfrm>
          <a:prstGeom prst="flowChartPredefinedProcess">
            <a:avLst/>
          </a:prstGeom>
          <a:solidFill>
            <a:srgbClr val="F7F0ED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종속 처리 28">
            <a:extLst>
              <a:ext uri="{FF2B5EF4-FFF2-40B4-BE49-F238E27FC236}">
                <a16:creationId xmlns:a16="http://schemas.microsoft.com/office/drawing/2014/main" id="{B1B4EFB5-4164-45EB-A9F7-E7577085B610}"/>
              </a:ext>
            </a:extLst>
          </p:cNvPr>
          <p:cNvSpPr/>
          <p:nvPr/>
        </p:nvSpPr>
        <p:spPr>
          <a:xfrm>
            <a:off x="9973914" y="5028483"/>
            <a:ext cx="3665110" cy="2050392"/>
          </a:xfrm>
          <a:prstGeom prst="flowChartPredefinedProcess">
            <a:avLst/>
          </a:prstGeom>
          <a:solidFill>
            <a:srgbClr val="F7F0ED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종속 처리 30">
            <a:extLst>
              <a:ext uri="{FF2B5EF4-FFF2-40B4-BE49-F238E27FC236}">
                <a16:creationId xmlns:a16="http://schemas.microsoft.com/office/drawing/2014/main" id="{2CBBE6AB-A942-42A1-BA8C-91112F11B93D}"/>
              </a:ext>
            </a:extLst>
          </p:cNvPr>
          <p:cNvSpPr/>
          <p:nvPr/>
        </p:nvSpPr>
        <p:spPr>
          <a:xfrm>
            <a:off x="10888702" y="5845336"/>
            <a:ext cx="3665110" cy="2050392"/>
          </a:xfrm>
          <a:prstGeom prst="flowChartPredefinedProcess">
            <a:avLst/>
          </a:prstGeom>
          <a:solidFill>
            <a:srgbClr val="F7F0ED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7645308-70C7-4B00-A745-40262FC55CAD}"/>
              </a:ext>
            </a:extLst>
          </p:cNvPr>
          <p:cNvSpPr txBox="1"/>
          <p:nvPr/>
        </p:nvSpPr>
        <p:spPr>
          <a:xfrm rot="2693060">
            <a:off x="11677141" y="5148001"/>
            <a:ext cx="52222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161FB5B-6A65-4C89-9B57-E533EC9DAA84}"/>
              </a:ext>
            </a:extLst>
          </p:cNvPr>
          <p:cNvSpPr txBox="1"/>
          <p:nvPr/>
        </p:nvSpPr>
        <p:spPr>
          <a:xfrm>
            <a:off x="12378437" y="6564516"/>
            <a:ext cx="41142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오른쪽 중괄호[R] 2">
            <a:extLst>
              <a:ext uri="{FF2B5EF4-FFF2-40B4-BE49-F238E27FC236}">
                <a16:creationId xmlns:a16="http://schemas.microsoft.com/office/drawing/2014/main" id="{AB5D7652-2086-4205-8CD6-77102253E58D}"/>
              </a:ext>
            </a:extLst>
          </p:cNvPr>
          <p:cNvSpPr/>
          <p:nvPr/>
        </p:nvSpPr>
        <p:spPr>
          <a:xfrm rot="18854158">
            <a:off x="14022161" y="4429125"/>
            <a:ext cx="253592" cy="1389245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오른쪽 중괄호[R] 33">
            <a:extLst>
              <a:ext uri="{FF2B5EF4-FFF2-40B4-BE49-F238E27FC236}">
                <a16:creationId xmlns:a16="http://schemas.microsoft.com/office/drawing/2014/main" id="{0239718F-DED7-4169-B729-89F708175F7E}"/>
              </a:ext>
            </a:extLst>
          </p:cNvPr>
          <p:cNvSpPr/>
          <p:nvPr/>
        </p:nvSpPr>
        <p:spPr>
          <a:xfrm>
            <a:off x="14900158" y="5922593"/>
            <a:ext cx="253592" cy="1980175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오른쪽 중괄호[R] 34">
            <a:extLst>
              <a:ext uri="{FF2B5EF4-FFF2-40B4-BE49-F238E27FC236}">
                <a16:creationId xmlns:a16="http://schemas.microsoft.com/office/drawing/2014/main" id="{B3F1CE4A-5475-4CE6-B4A3-B5A1F2BA8D65}"/>
              </a:ext>
            </a:extLst>
          </p:cNvPr>
          <p:cNvSpPr/>
          <p:nvPr/>
        </p:nvSpPr>
        <p:spPr>
          <a:xfrm rot="5400000">
            <a:off x="12632366" y="6374039"/>
            <a:ext cx="253592" cy="3589299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모서리가 둥근 직사각형 3">
            <a:extLst>
              <a:ext uri="{FF2B5EF4-FFF2-40B4-BE49-F238E27FC236}">
                <a16:creationId xmlns:a16="http://schemas.microsoft.com/office/drawing/2014/main" id="{EFC1111E-6731-4AE2-8647-D0CF8B74F0D9}"/>
              </a:ext>
            </a:extLst>
          </p:cNvPr>
          <p:cNvSpPr/>
          <p:nvPr/>
        </p:nvSpPr>
        <p:spPr>
          <a:xfrm>
            <a:off x="9144000" y="3936915"/>
            <a:ext cx="7475887" cy="4895469"/>
          </a:xfrm>
          <a:prstGeom prst="roundRect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D645329-E857-4514-BD63-B3616BDEC294}"/>
              </a:ext>
            </a:extLst>
          </p:cNvPr>
          <p:cNvSpPr txBox="1"/>
          <p:nvPr/>
        </p:nvSpPr>
        <p:spPr>
          <a:xfrm>
            <a:off x="9919763" y="3395173"/>
            <a:ext cx="5678798" cy="851297"/>
          </a:xfrm>
          <a:prstGeom prst="roundRect">
            <a:avLst/>
          </a:prstGeom>
          <a:solidFill>
            <a:srgbClr val="F7F0ED"/>
          </a:solidFill>
          <a:ln w="28575">
            <a:solidFill>
              <a:srgbClr val="0E797A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1D layer</a:t>
            </a:r>
          </a:p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batchsize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* 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time_step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* feature dimension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E3C3D1-B460-400D-BD8A-1C6EEF4CE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89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Reshape - 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C93F72F-2647-914F-A491-B7306666B8AA}"/>
              </a:ext>
            </a:extLst>
          </p:cNvPr>
          <p:cNvSpPr txBox="1"/>
          <p:nvPr/>
        </p:nvSpPr>
        <p:spPr>
          <a:xfrm>
            <a:off x="1696158" y="3847671"/>
            <a:ext cx="7098880" cy="3141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Y reshape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One-hot encoding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정수를 이진 클래스 행렬로 변환 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(6250,61)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* 61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(0~60)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type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운동 분류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FD48F7-54D5-BD4B-B0DB-0917F591F7ED}"/>
              </a:ext>
            </a:extLst>
          </p:cNvPr>
          <p:cNvSpPr txBox="1"/>
          <p:nvPr/>
        </p:nvSpPr>
        <p:spPr>
          <a:xfrm>
            <a:off x="8727832" y="5187462"/>
            <a:ext cx="3704860" cy="2324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ex)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[ [ 1, 0, 0, 0, 0,  … 0, 0 ],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[ 0, 0, 1, 0, 0, …. 0, 0 ],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… 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F16F56B-C74F-FC42-AE31-E37F89CF228B}"/>
              </a:ext>
            </a:extLst>
          </p:cNvPr>
          <p:cNvSpPr txBox="1"/>
          <p:nvPr/>
        </p:nvSpPr>
        <p:spPr>
          <a:xfrm>
            <a:off x="12432692" y="5761341"/>
            <a:ext cx="4375557" cy="12624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-&gt; label 0 ( Arm Band Adjustment 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-&gt; label 2 ( Bicep Curl )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D07FC3-AEDE-5748-81FA-41F6E086D2A0}"/>
              </a:ext>
            </a:extLst>
          </p:cNvPr>
          <p:cNvSpPr txBox="1"/>
          <p:nvPr/>
        </p:nvSpPr>
        <p:spPr>
          <a:xfrm>
            <a:off x="4944712" y="8321148"/>
            <a:ext cx="7737808" cy="653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 – (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6250</a:t>
            </a: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600, 13) , Y – (</a:t>
            </a:r>
            <a:r>
              <a:rPr kumimoji="1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6250</a:t>
            </a:r>
            <a:r>
              <a:rPr kumimoji="1" lang="en-US" altLang="ko-Kore-KR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61)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867E41A-1CED-408E-8446-D8AE5C91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685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E6CECB1-F442-46ED-9D80-FC983FB1DC1B}"/>
              </a:ext>
            </a:extLst>
          </p:cNvPr>
          <p:cNvCxnSpPr>
            <a:cxnSpLocks/>
            <a:endCxn id="33" idx="0"/>
          </p:cNvCxnSpPr>
          <p:nvPr/>
        </p:nvCxnSpPr>
        <p:spPr>
          <a:xfrm flipH="1">
            <a:off x="1973607" y="5460564"/>
            <a:ext cx="690815" cy="374525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F47B6B1-431B-4262-A508-A04802D5F1C9}"/>
              </a:ext>
            </a:extLst>
          </p:cNvPr>
          <p:cNvCxnSpPr>
            <a:cxnSpLocks/>
            <a:stCxn id="6" idx="4"/>
            <a:endCxn id="34" idx="0"/>
          </p:cNvCxnSpPr>
          <p:nvPr/>
        </p:nvCxnSpPr>
        <p:spPr>
          <a:xfrm>
            <a:off x="2664423" y="5472825"/>
            <a:ext cx="447903" cy="334007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87812856-E348-4AD9-89E3-17CA0F712E99}"/>
              </a:ext>
            </a:extLst>
          </p:cNvPr>
          <p:cNvCxnSpPr>
            <a:cxnSpLocks/>
            <a:stCxn id="20" idx="4"/>
          </p:cNvCxnSpPr>
          <p:nvPr/>
        </p:nvCxnSpPr>
        <p:spPr>
          <a:xfrm flipH="1">
            <a:off x="4342311" y="5479308"/>
            <a:ext cx="548667" cy="383604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5FE2FE0-7B7C-4B8A-9578-52BA85D22F53}"/>
              </a:ext>
            </a:extLst>
          </p:cNvPr>
          <p:cNvCxnSpPr>
            <a:cxnSpLocks/>
            <a:endCxn id="37" idx="0"/>
          </p:cNvCxnSpPr>
          <p:nvPr/>
        </p:nvCxnSpPr>
        <p:spPr>
          <a:xfrm flipH="1">
            <a:off x="6431023" y="5483901"/>
            <a:ext cx="453873" cy="31892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B09A0D04-516E-497B-8989-45DDD060CB0C}"/>
              </a:ext>
            </a:extLst>
          </p:cNvPr>
          <p:cNvCxnSpPr>
            <a:cxnSpLocks/>
          </p:cNvCxnSpPr>
          <p:nvPr/>
        </p:nvCxnSpPr>
        <p:spPr>
          <a:xfrm>
            <a:off x="4905660" y="5486257"/>
            <a:ext cx="447905" cy="30611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07870EC8-6ADB-4A54-BAA2-83FCC9A5A14D}"/>
              </a:ext>
            </a:extLst>
          </p:cNvPr>
          <p:cNvCxnSpPr>
            <a:cxnSpLocks/>
          </p:cNvCxnSpPr>
          <p:nvPr/>
        </p:nvCxnSpPr>
        <p:spPr>
          <a:xfrm>
            <a:off x="6881338" y="5458472"/>
            <a:ext cx="447905" cy="30611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5DFB9E6D-5ABE-4D55-A6A2-F98B11733C10}"/>
              </a:ext>
            </a:extLst>
          </p:cNvPr>
          <p:cNvSpPr txBox="1"/>
          <p:nvPr/>
        </p:nvSpPr>
        <p:spPr>
          <a:xfrm>
            <a:off x="10591967" y="4913760"/>
            <a:ext cx="6289568" cy="2253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</a:t>
            </a:r>
            <a:r>
              <a:rPr lang="ko-KR" altLang="en-US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Forest</a:t>
            </a:r>
            <a:r>
              <a:rPr lang="en-US" altLang="ko-KR" sz="2400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여러 개의 의사결정나무를 생성</a:t>
            </a: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파라미터를 조정함으로써 </a:t>
            </a:r>
            <a:r>
              <a:rPr lang="en-US" altLang="ko-KR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over-fitting(</a:t>
            </a:r>
            <a:r>
              <a:rPr lang="ko-KR" altLang="en-US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과적합</a:t>
            </a:r>
            <a:r>
              <a:rPr lang="en-US" altLang="ko-KR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0E5C742-7244-43CD-B237-02C033458623}"/>
              </a:ext>
            </a:extLst>
          </p:cNvPr>
          <p:cNvSpPr/>
          <p:nvPr/>
        </p:nvSpPr>
        <p:spPr>
          <a:xfrm>
            <a:off x="3429000" y="4000500"/>
            <a:ext cx="2875684" cy="550082"/>
          </a:xfrm>
          <a:prstGeom prst="rect">
            <a:avLst/>
          </a:prstGeom>
          <a:noFill/>
          <a:ln w="12700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r>
              <a:rPr lang="ko-KR" altLang="en-US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2D69DF8E-53C9-4898-9397-95A3BE186CDE}"/>
              </a:ext>
            </a:extLst>
          </p:cNvPr>
          <p:cNvCxnSpPr>
            <a:cxnSpLocks/>
            <a:stCxn id="17" idx="2"/>
            <a:endCxn id="6" idx="0"/>
          </p:cNvCxnSpPr>
          <p:nvPr/>
        </p:nvCxnSpPr>
        <p:spPr>
          <a:xfrm flipH="1">
            <a:off x="2664423" y="4550582"/>
            <a:ext cx="2202419" cy="541243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75A6344-2817-4223-A785-8E1A1144A9F8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866842" y="4550582"/>
            <a:ext cx="24136" cy="54772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5B1FE1A7-2915-4B3C-AB79-96C81DD5BDFC}"/>
              </a:ext>
            </a:extLst>
          </p:cNvPr>
          <p:cNvCxnSpPr>
            <a:cxnSpLocks/>
            <a:endCxn id="25" idx="0"/>
          </p:cNvCxnSpPr>
          <p:nvPr/>
        </p:nvCxnSpPr>
        <p:spPr>
          <a:xfrm>
            <a:off x="4866842" y="4550582"/>
            <a:ext cx="2014497" cy="54772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타원 5">
            <a:extLst>
              <a:ext uri="{FF2B5EF4-FFF2-40B4-BE49-F238E27FC236}">
                <a16:creationId xmlns:a16="http://schemas.microsoft.com/office/drawing/2014/main" id="{821D6716-E6BC-4B0B-93F8-534F8FDFDFA0}"/>
              </a:ext>
            </a:extLst>
          </p:cNvPr>
          <p:cNvSpPr/>
          <p:nvPr/>
        </p:nvSpPr>
        <p:spPr>
          <a:xfrm>
            <a:off x="2473923" y="5091825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1A0F3657-784B-4FE2-A763-C405DBEAE4CB}"/>
              </a:ext>
            </a:extLst>
          </p:cNvPr>
          <p:cNvSpPr/>
          <p:nvPr/>
        </p:nvSpPr>
        <p:spPr>
          <a:xfrm>
            <a:off x="4700478" y="5098308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419C5F7-5174-4AAD-8F87-54EF2AA93A67}"/>
              </a:ext>
            </a:extLst>
          </p:cNvPr>
          <p:cNvSpPr/>
          <p:nvPr/>
        </p:nvSpPr>
        <p:spPr>
          <a:xfrm>
            <a:off x="6690839" y="5098308"/>
            <a:ext cx="380999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89DDBF9-FC75-40E5-9037-CD1005F7CD83}"/>
              </a:ext>
            </a:extLst>
          </p:cNvPr>
          <p:cNvSpPr/>
          <p:nvPr/>
        </p:nvSpPr>
        <p:spPr>
          <a:xfrm>
            <a:off x="1783107" y="5835089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A373201-4673-42F0-880B-01B29C8D8D8E}"/>
              </a:ext>
            </a:extLst>
          </p:cNvPr>
          <p:cNvSpPr/>
          <p:nvPr/>
        </p:nvSpPr>
        <p:spPr>
          <a:xfrm>
            <a:off x="2921826" y="5806832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6834D65F-800F-4159-B0C9-33444F95303F}"/>
              </a:ext>
            </a:extLst>
          </p:cNvPr>
          <p:cNvSpPr/>
          <p:nvPr/>
        </p:nvSpPr>
        <p:spPr>
          <a:xfrm>
            <a:off x="4131232" y="5786242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9188CF51-989E-4D67-B610-2329B31E2DDF}"/>
              </a:ext>
            </a:extLst>
          </p:cNvPr>
          <p:cNvSpPr/>
          <p:nvPr/>
        </p:nvSpPr>
        <p:spPr>
          <a:xfrm>
            <a:off x="5127361" y="5786242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3CEAB6F-5F58-486B-A602-9A2415F5A099}"/>
              </a:ext>
            </a:extLst>
          </p:cNvPr>
          <p:cNvSpPr/>
          <p:nvPr/>
        </p:nvSpPr>
        <p:spPr>
          <a:xfrm>
            <a:off x="6240523" y="5802827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DB2B2148-9E7E-4F26-9B74-A97DC99AF0BF}"/>
              </a:ext>
            </a:extLst>
          </p:cNvPr>
          <p:cNvSpPr/>
          <p:nvPr/>
        </p:nvSpPr>
        <p:spPr>
          <a:xfrm>
            <a:off x="7172318" y="5783886"/>
            <a:ext cx="380999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D7D04886-C6C0-4F10-BCEB-1A0346841E20}"/>
              </a:ext>
            </a:extLst>
          </p:cNvPr>
          <p:cNvCxnSpPr>
            <a:cxnSpLocks/>
            <a:stCxn id="33" idx="4"/>
            <a:endCxn id="49" idx="0"/>
          </p:cNvCxnSpPr>
          <p:nvPr/>
        </p:nvCxnSpPr>
        <p:spPr>
          <a:xfrm>
            <a:off x="1973607" y="6216089"/>
            <a:ext cx="274333" cy="591370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E550C911-E421-454D-99AF-BCE464D7BA36}"/>
              </a:ext>
            </a:extLst>
          </p:cNvPr>
          <p:cNvCxnSpPr>
            <a:cxnSpLocks/>
            <a:endCxn id="48" idx="0"/>
          </p:cNvCxnSpPr>
          <p:nvPr/>
        </p:nvCxnSpPr>
        <p:spPr>
          <a:xfrm flipH="1">
            <a:off x="1607125" y="6190667"/>
            <a:ext cx="354913" cy="615899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타원 47">
            <a:extLst>
              <a:ext uri="{FF2B5EF4-FFF2-40B4-BE49-F238E27FC236}">
                <a16:creationId xmlns:a16="http://schemas.microsoft.com/office/drawing/2014/main" id="{9EABAB13-7C33-4EE3-99DE-D53589CB0A98}"/>
              </a:ext>
            </a:extLst>
          </p:cNvPr>
          <p:cNvSpPr/>
          <p:nvPr/>
        </p:nvSpPr>
        <p:spPr>
          <a:xfrm>
            <a:off x="1416625" y="6806566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B848002D-D374-4A2C-B5EF-8188387907C2}"/>
              </a:ext>
            </a:extLst>
          </p:cNvPr>
          <p:cNvSpPr/>
          <p:nvPr/>
        </p:nvSpPr>
        <p:spPr>
          <a:xfrm>
            <a:off x="2057440" y="6807459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16FD9B59-6C32-4713-A175-AC4D5F4431B6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3129487" y="6215961"/>
            <a:ext cx="274333" cy="591370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5F0817DB-282D-4FD7-95BD-E60057CBA82E}"/>
              </a:ext>
            </a:extLst>
          </p:cNvPr>
          <p:cNvCxnSpPr>
            <a:cxnSpLocks/>
            <a:endCxn id="66" idx="0"/>
          </p:cNvCxnSpPr>
          <p:nvPr/>
        </p:nvCxnSpPr>
        <p:spPr>
          <a:xfrm flipH="1">
            <a:off x="2763005" y="6190539"/>
            <a:ext cx="354913" cy="615899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6" name="타원 65">
            <a:extLst>
              <a:ext uri="{FF2B5EF4-FFF2-40B4-BE49-F238E27FC236}">
                <a16:creationId xmlns:a16="http://schemas.microsoft.com/office/drawing/2014/main" id="{90856AA4-B559-423E-BB48-8C8A0CC70563}"/>
              </a:ext>
            </a:extLst>
          </p:cNvPr>
          <p:cNvSpPr/>
          <p:nvPr/>
        </p:nvSpPr>
        <p:spPr>
          <a:xfrm>
            <a:off x="2572505" y="6806438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50441522-38BE-490E-A16C-A5AEFBF151AA}"/>
              </a:ext>
            </a:extLst>
          </p:cNvPr>
          <p:cNvSpPr/>
          <p:nvPr/>
        </p:nvSpPr>
        <p:spPr>
          <a:xfrm>
            <a:off x="3213320" y="6807331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7845D367-2531-4A52-BE96-51F53F60CD6F}"/>
              </a:ext>
            </a:extLst>
          </p:cNvPr>
          <p:cNvCxnSpPr>
            <a:cxnSpLocks/>
            <a:stCxn id="36" idx="4"/>
          </p:cNvCxnSpPr>
          <p:nvPr/>
        </p:nvCxnSpPr>
        <p:spPr>
          <a:xfrm>
            <a:off x="5317861" y="6167242"/>
            <a:ext cx="310732" cy="611960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3B17C397-0D53-40C7-B030-FF7DC3F87971}"/>
              </a:ext>
            </a:extLst>
          </p:cNvPr>
          <p:cNvCxnSpPr>
            <a:cxnSpLocks/>
            <a:stCxn id="36" idx="4"/>
            <a:endCxn id="72" idx="0"/>
          </p:cNvCxnSpPr>
          <p:nvPr/>
        </p:nvCxnSpPr>
        <p:spPr>
          <a:xfrm flipH="1">
            <a:off x="4983447" y="6167242"/>
            <a:ext cx="334414" cy="636489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타원 71">
            <a:extLst>
              <a:ext uri="{FF2B5EF4-FFF2-40B4-BE49-F238E27FC236}">
                <a16:creationId xmlns:a16="http://schemas.microsoft.com/office/drawing/2014/main" id="{88376F45-66A9-4133-AD90-E958C85B50D0}"/>
              </a:ext>
            </a:extLst>
          </p:cNvPr>
          <p:cNvSpPr/>
          <p:nvPr/>
        </p:nvSpPr>
        <p:spPr>
          <a:xfrm>
            <a:off x="4792947" y="6803731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F2710DA8-C987-41DE-B31A-2C28302677E5}"/>
              </a:ext>
            </a:extLst>
          </p:cNvPr>
          <p:cNvSpPr/>
          <p:nvPr/>
        </p:nvSpPr>
        <p:spPr>
          <a:xfrm>
            <a:off x="5447798" y="6795410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2606C8EC-1F54-42CA-B15F-22F3D8B293EB}"/>
              </a:ext>
            </a:extLst>
          </p:cNvPr>
          <p:cNvCxnSpPr>
            <a:cxnSpLocks/>
            <a:stCxn id="35" idx="4"/>
            <a:endCxn id="78" idx="0"/>
          </p:cNvCxnSpPr>
          <p:nvPr/>
        </p:nvCxnSpPr>
        <p:spPr>
          <a:xfrm>
            <a:off x="4321732" y="6167242"/>
            <a:ext cx="211355" cy="619848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F588CECA-9FDE-4F84-A2AD-49E7E35A2D39}"/>
              </a:ext>
            </a:extLst>
          </p:cNvPr>
          <p:cNvCxnSpPr>
            <a:cxnSpLocks/>
            <a:stCxn id="35" idx="4"/>
            <a:endCxn id="77" idx="0"/>
          </p:cNvCxnSpPr>
          <p:nvPr/>
        </p:nvCxnSpPr>
        <p:spPr>
          <a:xfrm flipH="1">
            <a:off x="3892272" y="6167242"/>
            <a:ext cx="429460" cy="618955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타원 76">
            <a:extLst>
              <a:ext uri="{FF2B5EF4-FFF2-40B4-BE49-F238E27FC236}">
                <a16:creationId xmlns:a16="http://schemas.microsoft.com/office/drawing/2014/main" id="{C0925451-897D-4BED-AA89-9FAE34E4E52E}"/>
              </a:ext>
            </a:extLst>
          </p:cNvPr>
          <p:cNvSpPr/>
          <p:nvPr/>
        </p:nvSpPr>
        <p:spPr>
          <a:xfrm>
            <a:off x="3701772" y="6786197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0D8EFA32-9082-48CB-8ACB-2C5151E6F4F6}"/>
              </a:ext>
            </a:extLst>
          </p:cNvPr>
          <p:cNvSpPr/>
          <p:nvPr/>
        </p:nvSpPr>
        <p:spPr>
          <a:xfrm>
            <a:off x="4342587" y="6787090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CF5E10ED-78CC-400A-88E0-3B6BE93BB532}"/>
              </a:ext>
            </a:extLst>
          </p:cNvPr>
          <p:cNvCxnSpPr>
            <a:cxnSpLocks/>
            <a:stCxn id="37" idx="4"/>
            <a:endCxn id="87" idx="0"/>
          </p:cNvCxnSpPr>
          <p:nvPr/>
        </p:nvCxnSpPr>
        <p:spPr>
          <a:xfrm>
            <a:off x="6431023" y="6183827"/>
            <a:ext cx="259816" cy="612665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2488175C-DF1E-47B0-A330-A4EDAD01D717}"/>
              </a:ext>
            </a:extLst>
          </p:cNvPr>
          <p:cNvCxnSpPr>
            <a:cxnSpLocks/>
            <a:stCxn id="37" idx="4"/>
            <a:endCxn id="86" idx="0"/>
          </p:cNvCxnSpPr>
          <p:nvPr/>
        </p:nvCxnSpPr>
        <p:spPr>
          <a:xfrm flipH="1">
            <a:off x="6050024" y="6183827"/>
            <a:ext cx="380999" cy="611772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B34A8947-CF2A-44F6-8B6C-2C4DCE4C350D}"/>
              </a:ext>
            </a:extLst>
          </p:cNvPr>
          <p:cNvSpPr/>
          <p:nvPr/>
        </p:nvSpPr>
        <p:spPr>
          <a:xfrm>
            <a:off x="5859524" y="6795599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2257BE5C-B4F2-496D-B652-B4C0DFDE7C93}"/>
              </a:ext>
            </a:extLst>
          </p:cNvPr>
          <p:cNvSpPr/>
          <p:nvPr/>
        </p:nvSpPr>
        <p:spPr>
          <a:xfrm>
            <a:off x="6500339" y="6796492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89C40A31-D318-430B-B704-D16896766CB1}"/>
              </a:ext>
            </a:extLst>
          </p:cNvPr>
          <p:cNvCxnSpPr>
            <a:cxnSpLocks/>
            <a:stCxn id="43" idx="4"/>
          </p:cNvCxnSpPr>
          <p:nvPr/>
        </p:nvCxnSpPr>
        <p:spPr>
          <a:xfrm>
            <a:off x="7362818" y="6164886"/>
            <a:ext cx="398012" cy="631606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29582514-10EF-4789-821A-61D84BA70940}"/>
              </a:ext>
            </a:extLst>
          </p:cNvPr>
          <p:cNvCxnSpPr>
            <a:cxnSpLocks/>
            <a:stCxn id="43" idx="4"/>
            <a:endCxn id="93" idx="0"/>
          </p:cNvCxnSpPr>
          <p:nvPr/>
        </p:nvCxnSpPr>
        <p:spPr>
          <a:xfrm flipH="1">
            <a:off x="7120015" y="6164886"/>
            <a:ext cx="242803" cy="630713"/>
          </a:xfrm>
          <a:prstGeom prst="line">
            <a:avLst/>
          </a:prstGeom>
          <a:ln>
            <a:solidFill>
              <a:srgbClr val="0E797A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3" name="타원 92">
            <a:extLst>
              <a:ext uri="{FF2B5EF4-FFF2-40B4-BE49-F238E27FC236}">
                <a16:creationId xmlns:a16="http://schemas.microsoft.com/office/drawing/2014/main" id="{75B7F89F-7284-4E8A-8C0D-4889B10B7A89}"/>
              </a:ext>
            </a:extLst>
          </p:cNvPr>
          <p:cNvSpPr/>
          <p:nvPr/>
        </p:nvSpPr>
        <p:spPr>
          <a:xfrm>
            <a:off x="6929515" y="6795599"/>
            <a:ext cx="380999" cy="381000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0606A746-97A9-4EE8-BE15-6A15BFE4DCB0}"/>
              </a:ext>
            </a:extLst>
          </p:cNvPr>
          <p:cNvSpPr/>
          <p:nvPr/>
        </p:nvSpPr>
        <p:spPr>
          <a:xfrm>
            <a:off x="7601494" y="6795410"/>
            <a:ext cx="380999" cy="381000"/>
          </a:xfrm>
          <a:prstGeom prst="ellipse">
            <a:avLst/>
          </a:prstGeom>
          <a:solidFill>
            <a:schemeClr val="accent6">
              <a:lumMod val="75000"/>
            </a:schemeClr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오른쪽 중괄호[R] 34">
            <a:extLst>
              <a:ext uri="{FF2B5EF4-FFF2-40B4-BE49-F238E27FC236}">
                <a16:creationId xmlns:a16="http://schemas.microsoft.com/office/drawing/2014/main" id="{4EEA974D-E527-4ED5-9C9F-185B16455818}"/>
              </a:ext>
            </a:extLst>
          </p:cNvPr>
          <p:cNvSpPr/>
          <p:nvPr/>
        </p:nvSpPr>
        <p:spPr>
          <a:xfrm rot="5400000">
            <a:off x="2292158" y="6616417"/>
            <a:ext cx="363529" cy="2050722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1" name="오른쪽 중괄호[R] 33">
            <a:extLst>
              <a:ext uri="{FF2B5EF4-FFF2-40B4-BE49-F238E27FC236}">
                <a16:creationId xmlns:a16="http://schemas.microsoft.com/office/drawing/2014/main" id="{4C353319-C082-40F3-8441-A42ED7192D8D}"/>
              </a:ext>
            </a:extLst>
          </p:cNvPr>
          <p:cNvSpPr/>
          <p:nvPr/>
        </p:nvSpPr>
        <p:spPr>
          <a:xfrm>
            <a:off x="8386841" y="5098308"/>
            <a:ext cx="253592" cy="1980175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E41189E-6F4B-4D23-8775-70DB8E030AAA}"/>
              </a:ext>
            </a:extLst>
          </p:cNvPr>
          <p:cNvSpPr txBox="1"/>
          <p:nvPr/>
        </p:nvSpPr>
        <p:spPr>
          <a:xfrm>
            <a:off x="8826663" y="5902099"/>
            <a:ext cx="205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Max_depth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24349E6-37DC-483C-8CCA-CB19800C360D}"/>
              </a:ext>
            </a:extLst>
          </p:cNvPr>
          <p:cNvSpPr txBox="1"/>
          <p:nvPr/>
        </p:nvSpPr>
        <p:spPr>
          <a:xfrm>
            <a:off x="1365591" y="7969535"/>
            <a:ext cx="205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A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4" name="오른쪽 중괄호[R] 34">
            <a:extLst>
              <a:ext uri="{FF2B5EF4-FFF2-40B4-BE49-F238E27FC236}">
                <a16:creationId xmlns:a16="http://schemas.microsoft.com/office/drawing/2014/main" id="{8D2D2021-7576-4472-A92B-DA6784AC5686}"/>
              </a:ext>
            </a:extLst>
          </p:cNvPr>
          <p:cNvSpPr/>
          <p:nvPr/>
        </p:nvSpPr>
        <p:spPr>
          <a:xfrm rot="5400000">
            <a:off x="4611182" y="6614095"/>
            <a:ext cx="363529" cy="2050722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25E0DF8-06F4-4DDC-ACB7-B49CD172DC50}"/>
              </a:ext>
            </a:extLst>
          </p:cNvPr>
          <p:cNvSpPr txBox="1"/>
          <p:nvPr/>
        </p:nvSpPr>
        <p:spPr>
          <a:xfrm>
            <a:off x="3760515" y="7969535"/>
            <a:ext cx="205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B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6" name="오른쪽 중괄호[R] 34">
            <a:extLst>
              <a:ext uri="{FF2B5EF4-FFF2-40B4-BE49-F238E27FC236}">
                <a16:creationId xmlns:a16="http://schemas.microsoft.com/office/drawing/2014/main" id="{58227D0B-3171-40F0-ACB5-0DFADCBD7C6C}"/>
              </a:ext>
            </a:extLst>
          </p:cNvPr>
          <p:cNvSpPr/>
          <p:nvPr/>
        </p:nvSpPr>
        <p:spPr>
          <a:xfrm rot="5400000">
            <a:off x="6782543" y="6614096"/>
            <a:ext cx="363529" cy="2050722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42DFEF7C-9E83-48E9-B1B1-F5012B7F0282}"/>
              </a:ext>
            </a:extLst>
          </p:cNvPr>
          <p:cNvSpPr txBox="1"/>
          <p:nvPr/>
        </p:nvSpPr>
        <p:spPr>
          <a:xfrm>
            <a:off x="5855976" y="7967214"/>
            <a:ext cx="20507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Class C</a:t>
            </a:r>
            <a:endParaRPr kumimoji="1" lang="ko-Kore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6F2DAAB-B29A-48E8-97E2-BB2864BD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9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0" name="Object 5">
            <a:extLst>
              <a:ext uri="{FF2B5EF4-FFF2-40B4-BE49-F238E27FC236}">
                <a16:creationId xmlns:a16="http://schemas.microsoft.com/office/drawing/2014/main" id="{DFCDE389-E023-404E-94B4-656DDA7EFE58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Object 7">
            <a:extLst>
              <a:ext uri="{FF2B5EF4-FFF2-40B4-BE49-F238E27FC236}">
                <a16:creationId xmlns:a16="http://schemas.microsoft.com/office/drawing/2014/main" id="{05050C8A-EFE0-451D-9534-EC2235BF1B21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AC8B75-8015-49C4-9F17-369F1D6C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25</a:t>
            </a:fld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1F2100C-863D-42CB-BDFE-8530BB02FE43}"/>
              </a:ext>
            </a:extLst>
          </p:cNvPr>
          <p:cNvSpPr txBox="1"/>
          <p:nvPr/>
        </p:nvSpPr>
        <p:spPr>
          <a:xfrm>
            <a:off x="2514369" y="5658161"/>
            <a:ext cx="4377352" cy="653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Class Imbalanced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872744-3442-4269-B96E-D9F7E64EEF6F}"/>
              </a:ext>
            </a:extLst>
          </p:cNvPr>
          <p:cNvSpPr txBox="1"/>
          <p:nvPr/>
        </p:nvSpPr>
        <p:spPr>
          <a:xfrm>
            <a:off x="12200008" y="5774702"/>
            <a:ext cx="30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Sampling Data</a:t>
            </a: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91F31390-E70B-4252-B4E7-EFBE09B28A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3538" r="11981" b="9940"/>
          <a:stretch/>
        </p:blipFill>
        <p:spPr>
          <a:xfrm>
            <a:off x="11298390" y="3042113"/>
            <a:ext cx="4835220" cy="258143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FF3DA66-CFF2-4795-9222-BF67915484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13007" r="12083" b="10000"/>
          <a:stretch/>
        </p:blipFill>
        <p:spPr>
          <a:xfrm>
            <a:off x="2290111" y="3042113"/>
            <a:ext cx="5247872" cy="258143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979F225B-2793-402D-880A-AAE467FF477F}"/>
              </a:ext>
            </a:extLst>
          </p:cNvPr>
          <p:cNvSpPr txBox="1"/>
          <p:nvPr/>
        </p:nvSpPr>
        <p:spPr>
          <a:xfrm>
            <a:off x="1422294" y="6667500"/>
            <a:ext cx="3505200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n_estimator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50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max_depth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11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min_samples_split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min_samples_leaf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최고 예측 정확도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0.7236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train.score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0.8564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test.score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0.7456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ECBD0E-457E-45CB-8934-3C667C36879D}"/>
              </a:ext>
            </a:extLst>
          </p:cNvPr>
          <p:cNvSpPr txBox="1"/>
          <p:nvPr/>
        </p:nvSpPr>
        <p:spPr>
          <a:xfrm>
            <a:off x="14097000" y="6821388"/>
            <a:ext cx="35052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_estimator = 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max_depth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min_samples_split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min_samples_leaf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rain.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= 0.8196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test.score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0.7712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F20C62-C9E5-4B30-9918-89ECAF48D3C7}"/>
              </a:ext>
            </a:extLst>
          </p:cNvPr>
          <p:cNvSpPr txBox="1"/>
          <p:nvPr/>
        </p:nvSpPr>
        <p:spPr>
          <a:xfrm>
            <a:off x="5334000" y="6788779"/>
            <a:ext cx="350520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n_estimator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200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max_depth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7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min_samples_split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min_samples_leaf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train.score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0.7868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test.score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0.7312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77EB1B70-81AD-477C-BC0B-4EB106C595F1}"/>
              </a:ext>
            </a:extLst>
          </p:cNvPr>
          <p:cNvSpPr/>
          <p:nvPr/>
        </p:nvSpPr>
        <p:spPr>
          <a:xfrm>
            <a:off x="4958870" y="7846363"/>
            <a:ext cx="430582" cy="382740"/>
          </a:xfrm>
          <a:prstGeom prst="rightArrow">
            <a:avLst>
              <a:gd name="adj1" fmla="val 33251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1CE08-73CE-4161-ABDD-A7AC9A412327}"/>
              </a:ext>
            </a:extLst>
          </p:cNvPr>
          <p:cNvSpPr txBox="1"/>
          <p:nvPr/>
        </p:nvSpPr>
        <p:spPr>
          <a:xfrm>
            <a:off x="10058400" y="6667500"/>
            <a:ext cx="35052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_estimator = 100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max_depth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11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min_samples_split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8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min_samples_leaf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최고 예측 정확도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0.9329</a:t>
            </a:r>
            <a:endParaRPr lang="en-US" altLang="ko-KR" sz="2000" dirty="0">
              <a:solidFill>
                <a:prstClr val="black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rain.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score = 0.9593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test.score</a:t>
            </a:r>
            <a:r>
              <a:rPr lang="en-US" altLang="ko-KR" sz="20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0.8016</a:t>
            </a: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37EAAA37-890E-41F8-B5B5-55495BEAF913}"/>
              </a:ext>
            </a:extLst>
          </p:cNvPr>
          <p:cNvSpPr/>
          <p:nvPr/>
        </p:nvSpPr>
        <p:spPr>
          <a:xfrm>
            <a:off x="13754815" y="7846363"/>
            <a:ext cx="430582" cy="382740"/>
          </a:xfrm>
          <a:prstGeom prst="rightArrow">
            <a:avLst>
              <a:gd name="adj1" fmla="val 33251"/>
              <a:gd name="adj2" fmla="val 50000"/>
            </a:avLst>
          </a:prstGeom>
          <a:solidFill>
            <a:srgbClr val="49969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80505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CCA01E7E-74B9-442F-8D4E-6AED53284BC1}"/>
              </a:ext>
            </a:extLst>
          </p:cNvPr>
          <p:cNvSpPr txBox="1"/>
          <p:nvPr/>
        </p:nvSpPr>
        <p:spPr>
          <a:xfrm>
            <a:off x="1371600" y="6649438"/>
            <a:ext cx="12078552" cy="22467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Boosting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계열 중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GBM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기반으로 만들어진 알고리즘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Symmetric Tree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구조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순서가 있는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부스팅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Ordered Boosting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데이터를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Fold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나누어서 각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Fold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속한 데이터셋들에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Ordered Boosting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적용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과적합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81C89523-B72D-4233-877E-79CC79DB6FB6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C025C52-1D27-4E17-92DD-ECE9BA639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20600" y="5112327"/>
            <a:ext cx="3733800" cy="2814366"/>
          </a:xfrm>
          <a:prstGeom prst="rect">
            <a:avLst/>
          </a:prstGeom>
        </p:spPr>
      </p:pic>
      <p:sp>
        <p:nvSpPr>
          <p:cNvPr id="16" name="Object 7">
            <a:extLst>
              <a:ext uri="{FF2B5EF4-FFF2-40B4-BE49-F238E27FC236}">
                <a16:creationId xmlns:a16="http://schemas.microsoft.com/office/drawing/2014/main" id="{7AE9F1D9-4AEA-4F4F-87A4-5DC588DDDAA5}"/>
              </a:ext>
            </a:extLst>
          </p:cNvPr>
          <p:cNvSpPr txBox="1"/>
          <p:nvPr/>
        </p:nvSpPr>
        <p:spPr>
          <a:xfrm>
            <a:off x="1371600" y="2876222"/>
            <a:ext cx="22098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25" name="Object 7">
            <a:extLst>
              <a:ext uri="{FF2B5EF4-FFF2-40B4-BE49-F238E27FC236}">
                <a16:creationId xmlns:a16="http://schemas.microsoft.com/office/drawing/2014/main" id="{1C16F8AF-F4AA-43DA-BE9D-6B30D1596F85}"/>
              </a:ext>
            </a:extLst>
          </p:cNvPr>
          <p:cNvSpPr txBox="1"/>
          <p:nvPr/>
        </p:nvSpPr>
        <p:spPr>
          <a:xfrm>
            <a:off x="1364672" y="5794358"/>
            <a:ext cx="267392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특징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6" name="Object 6">
            <a:extLst>
              <a:ext uri="{FF2B5EF4-FFF2-40B4-BE49-F238E27FC236}">
                <a16:creationId xmlns:a16="http://schemas.microsoft.com/office/drawing/2014/main" id="{E61139FA-3A5E-42BA-AA69-C4BEBBA720BC}"/>
              </a:ext>
            </a:extLst>
          </p:cNvPr>
          <p:cNvSpPr txBox="1"/>
          <p:nvPr/>
        </p:nvSpPr>
        <p:spPr>
          <a:xfrm>
            <a:off x="1371600" y="3836164"/>
            <a:ext cx="12078552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데이터의 일부를 학습시켜 만든 모델로 다른 데이터를 예측한 후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알게되는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이용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지속적인 학습으로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줄이는데 중점을 둔 알고리즘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highlight>
                <a:srgbClr val="000000"/>
              </a:highlight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Stochastic Gradient Descent(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확률적 경사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하강법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매우 유사 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B00487F-A19F-4A17-A705-7AF25AA83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718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81C89523-B72D-4233-877E-79CC79DB6FB6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2767788-7001-486B-B6FA-74233CAC962B}"/>
              </a:ext>
            </a:extLst>
          </p:cNvPr>
          <p:cNvSpPr txBox="1"/>
          <p:nvPr/>
        </p:nvSpPr>
        <p:spPr>
          <a:xfrm>
            <a:off x="11963400" y="69723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train_score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1.0</a:t>
            </a:r>
          </a:p>
          <a:p>
            <a:pPr algn="ctr"/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test_score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0.7952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2267AB8-06B7-4607-8911-C6D45D4BEEED}"/>
              </a:ext>
            </a:extLst>
          </p:cNvPr>
          <p:cNvSpPr txBox="1"/>
          <p:nvPr/>
        </p:nvSpPr>
        <p:spPr>
          <a:xfrm>
            <a:off x="2634817" y="5658161"/>
            <a:ext cx="4377352" cy="653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 Class Imbalanced data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E5CC03-F9C0-4DBB-95E0-BEBEA6717B2F}"/>
              </a:ext>
            </a:extLst>
          </p:cNvPr>
          <p:cNvSpPr txBox="1"/>
          <p:nvPr/>
        </p:nvSpPr>
        <p:spPr>
          <a:xfrm>
            <a:off x="12200008" y="5774702"/>
            <a:ext cx="3031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2. Sampling Data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B7B0B65-0D0A-4FB0-986E-0DE075CBE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27</a:t>
            </a:fld>
            <a:endParaRPr lang="en-US" dirty="0"/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0A983F85-F1EB-438D-A1D1-A8F90335E4E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4" t="13538" r="11981" b="9940"/>
          <a:stretch/>
        </p:blipFill>
        <p:spPr>
          <a:xfrm>
            <a:off x="11298390" y="3042113"/>
            <a:ext cx="4835220" cy="2581432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44FC8434-5D68-4B44-8AE2-16D0C54544C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t="13007" r="12083" b="10000"/>
          <a:stretch/>
        </p:blipFill>
        <p:spPr>
          <a:xfrm>
            <a:off x="2290111" y="3042113"/>
            <a:ext cx="5247872" cy="25814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2B7F8F9-3979-45AC-B48F-310DF282B0C4}"/>
              </a:ext>
            </a:extLst>
          </p:cNvPr>
          <p:cNvSpPr txBox="1"/>
          <p:nvPr/>
        </p:nvSpPr>
        <p:spPr>
          <a:xfrm>
            <a:off x="2950445" y="697230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train_score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1.0</a:t>
            </a:r>
          </a:p>
          <a:p>
            <a:pPr algn="ctr"/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test_score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0.8256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CC70F8E-0139-48BB-86D8-3297C911FC03}"/>
              </a:ext>
            </a:extLst>
          </p:cNvPr>
          <p:cNvSpPr txBox="1"/>
          <p:nvPr/>
        </p:nvSpPr>
        <p:spPr>
          <a:xfrm>
            <a:off x="4860708" y="9052753"/>
            <a:ext cx="8762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모델은 </a:t>
            </a:r>
            <a:r>
              <a:rPr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하이퍼파라미터의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최적화가 잘 되어있기 때문에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/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default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값으로 진행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95981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0F5038-4466-1948-8D1A-EE48E64E47F3}"/>
              </a:ext>
            </a:extLst>
          </p:cNvPr>
          <p:cNvSpPr txBox="1"/>
          <p:nvPr/>
        </p:nvSpPr>
        <p:spPr>
          <a:xfrm>
            <a:off x="3865488" y="9040757"/>
            <a:ext cx="246253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 step (600)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8E729B-6AD7-4346-BD1E-C448FEFBD72B}"/>
              </a:ext>
            </a:extLst>
          </p:cNvPr>
          <p:cNvSpPr txBox="1"/>
          <p:nvPr/>
        </p:nvSpPr>
        <p:spPr>
          <a:xfrm>
            <a:off x="214609" y="5682818"/>
            <a:ext cx="23077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channel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feature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(13)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C83A4E9-149D-EE43-8BB5-A744B855B515}"/>
              </a:ext>
            </a:extLst>
          </p:cNvPr>
          <p:cNvSpPr/>
          <p:nvPr/>
        </p:nvSpPr>
        <p:spPr>
          <a:xfrm>
            <a:off x="2786898" y="5052456"/>
            <a:ext cx="4401107" cy="2462135"/>
          </a:xfrm>
          <a:prstGeom prst="rect">
            <a:avLst/>
          </a:prstGeom>
          <a:solidFill>
            <a:srgbClr val="F7F0ED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AE75B4-871C-884C-AA22-C5A6189E6ACE}"/>
              </a:ext>
            </a:extLst>
          </p:cNvPr>
          <p:cNvSpPr txBox="1"/>
          <p:nvPr/>
        </p:nvSpPr>
        <p:spPr>
          <a:xfrm>
            <a:off x="4684323" y="5990596"/>
            <a:ext cx="606256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오른쪽 중괄호[R] 27">
            <a:extLst>
              <a:ext uri="{FF2B5EF4-FFF2-40B4-BE49-F238E27FC236}">
                <a16:creationId xmlns:a16="http://schemas.microsoft.com/office/drawing/2014/main" id="{47C3658F-10AA-3C4F-9402-19495E01F815}"/>
              </a:ext>
            </a:extLst>
          </p:cNvPr>
          <p:cNvSpPr/>
          <p:nvPr/>
        </p:nvSpPr>
        <p:spPr>
          <a:xfrm rot="5400000">
            <a:off x="4759138" y="6551289"/>
            <a:ext cx="456625" cy="4401108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6" name="오른쪽 중괄호[R] 35">
            <a:extLst>
              <a:ext uri="{FF2B5EF4-FFF2-40B4-BE49-F238E27FC236}">
                <a16:creationId xmlns:a16="http://schemas.microsoft.com/office/drawing/2014/main" id="{02679F97-8D3D-C149-BC85-AD75F77ED72E}"/>
              </a:ext>
            </a:extLst>
          </p:cNvPr>
          <p:cNvSpPr/>
          <p:nvPr/>
        </p:nvSpPr>
        <p:spPr>
          <a:xfrm rot="5400000">
            <a:off x="3150703" y="7348492"/>
            <a:ext cx="108846" cy="837616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18188A-22F3-B849-B567-EC1BBD7AEECC}"/>
              </a:ext>
            </a:extLst>
          </p:cNvPr>
          <p:cNvSpPr txBox="1"/>
          <p:nvPr/>
        </p:nvSpPr>
        <p:spPr>
          <a:xfrm>
            <a:off x="2067256" y="7863206"/>
            <a:ext cx="2617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 size = 60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9" name="원형 화살표[C] 38">
            <a:extLst>
              <a:ext uri="{FF2B5EF4-FFF2-40B4-BE49-F238E27FC236}">
                <a16:creationId xmlns:a16="http://schemas.microsoft.com/office/drawing/2014/main" id="{BB11051D-AA58-034C-A2FC-0F4C37D7A663}"/>
              </a:ext>
            </a:extLst>
          </p:cNvPr>
          <p:cNvSpPr/>
          <p:nvPr/>
        </p:nvSpPr>
        <p:spPr>
          <a:xfrm>
            <a:off x="2837090" y="4478956"/>
            <a:ext cx="786845" cy="953863"/>
          </a:xfrm>
          <a:prstGeom prst="circularArrow">
            <a:avLst>
              <a:gd name="adj1" fmla="val 0"/>
              <a:gd name="adj2" fmla="val 1142319"/>
              <a:gd name="adj3" fmla="val 20353391"/>
              <a:gd name="adj4" fmla="val 11325314"/>
              <a:gd name="adj5" fmla="val 12500"/>
            </a:avLst>
          </a:prstGeom>
          <a:solidFill>
            <a:srgbClr val="0E797A"/>
          </a:solidFill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95C13F-7657-4949-8AB9-4139CE14DAB3}"/>
              </a:ext>
            </a:extLst>
          </p:cNvPr>
          <p:cNvSpPr txBox="1"/>
          <p:nvPr/>
        </p:nvSpPr>
        <p:spPr>
          <a:xfrm>
            <a:off x="2342980" y="4000500"/>
            <a:ext cx="1948409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stride = 3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ECEE6D6-DDA6-AF4F-883D-A76B18390B0C}"/>
              </a:ext>
            </a:extLst>
          </p:cNvPr>
          <p:cNvSpPr/>
          <p:nvPr/>
        </p:nvSpPr>
        <p:spPr>
          <a:xfrm>
            <a:off x="8077200" y="4817716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638DCCF2-C7C8-5242-B498-FE7F85F915BE}"/>
              </a:ext>
            </a:extLst>
          </p:cNvPr>
          <p:cNvSpPr/>
          <p:nvPr/>
        </p:nvSpPr>
        <p:spPr>
          <a:xfrm>
            <a:off x="8229600" y="4970116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32E30F3-282C-104C-B470-D914000AEC17}"/>
              </a:ext>
            </a:extLst>
          </p:cNvPr>
          <p:cNvSpPr/>
          <p:nvPr/>
        </p:nvSpPr>
        <p:spPr>
          <a:xfrm>
            <a:off x="8382000" y="5122516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2CAA904-4B8F-2344-AD19-977C137E2D6F}"/>
              </a:ext>
            </a:extLst>
          </p:cNvPr>
          <p:cNvSpPr/>
          <p:nvPr/>
        </p:nvSpPr>
        <p:spPr>
          <a:xfrm>
            <a:off x="8534400" y="5274916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8CC3107-2C2A-7947-A233-8A058E4F60CF}"/>
              </a:ext>
            </a:extLst>
          </p:cNvPr>
          <p:cNvSpPr/>
          <p:nvPr/>
        </p:nvSpPr>
        <p:spPr>
          <a:xfrm>
            <a:off x="9062207" y="5955135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6" name="오른쪽 중괄호[R] 45">
            <a:extLst>
              <a:ext uri="{FF2B5EF4-FFF2-40B4-BE49-F238E27FC236}">
                <a16:creationId xmlns:a16="http://schemas.microsoft.com/office/drawing/2014/main" id="{920C06DA-8867-674B-8F89-B97ECA56474D}"/>
              </a:ext>
            </a:extLst>
          </p:cNvPr>
          <p:cNvSpPr/>
          <p:nvPr/>
        </p:nvSpPr>
        <p:spPr>
          <a:xfrm rot="10800000">
            <a:off x="2342980" y="5263607"/>
            <a:ext cx="216876" cy="2084919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7" name="오른쪽 중괄호[R] 46">
            <a:extLst>
              <a:ext uri="{FF2B5EF4-FFF2-40B4-BE49-F238E27FC236}">
                <a16:creationId xmlns:a16="http://schemas.microsoft.com/office/drawing/2014/main" id="{C582D8B8-F3EB-9941-8E32-8369F19D47B0}"/>
              </a:ext>
            </a:extLst>
          </p:cNvPr>
          <p:cNvSpPr/>
          <p:nvPr/>
        </p:nvSpPr>
        <p:spPr>
          <a:xfrm rot="5400000">
            <a:off x="9377646" y="8225104"/>
            <a:ext cx="108846" cy="837616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BA6566C-00A1-8347-B8DD-751725066CAB}"/>
              </a:ext>
            </a:extLst>
          </p:cNvPr>
          <p:cNvSpPr txBox="1"/>
          <p:nvPr/>
        </p:nvSpPr>
        <p:spPr>
          <a:xfrm>
            <a:off x="8121976" y="9052928"/>
            <a:ext cx="261706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 size = 60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9" name="오른쪽 중괄호[R] 48">
            <a:extLst>
              <a:ext uri="{FF2B5EF4-FFF2-40B4-BE49-F238E27FC236}">
                <a16:creationId xmlns:a16="http://schemas.microsoft.com/office/drawing/2014/main" id="{BE06DE62-8FA6-EF44-83CC-13B226552CE2}"/>
              </a:ext>
            </a:extLst>
          </p:cNvPr>
          <p:cNvSpPr/>
          <p:nvPr/>
        </p:nvSpPr>
        <p:spPr>
          <a:xfrm>
            <a:off x="10014159" y="6143742"/>
            <a:ext cx="216876" cy="2084919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A1726C-C1AA-1B4F-B0AD-E05A7E093C08}"/>
              </a:ext>
            </a:extLst>
          </p:cNvPr>
          <p:cNvSpPr txBox="1"/>
          <p:nvPr/>
        </p:nvSpPr>
        <p:spPr>
          <a:xfrm>
            <a:off x="10159643" y="6755314"/>
            <a:ext cx="23077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 channel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=feature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13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1" name="오른쪽 중괄호[R] 50">
            <a:extLst>
              <a:ext uri="{FF2B5EF4-FFF2-40B4-BE49-F238E27FC236}">
                <a16:creationId xmlns:a16="http://schemas.microsoft.com/office/drawing/2014/main" id="{8E66AB48-1763-1A43-BA28-A5CB2E11A0A1}"/>
              </a:ext>
            </a:extLst>
          </p:cNvPr>
          <p:cNvSpPr/>
          <p:nvPr/>
        </p:nvSpPr>
        <p:spPr>
          <a:xfrm rot="19208735">
            <a:off x="9569566" y="4373355"/>
            <a:ext cx="343644" cy="1708002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F93D807-3963-C14A-9FCA-A1D68BB25865}"/>
              </a:ext>
            </a:extLst>
          </p:cNvPr>
          <p:cNvSpPr txBox="1"/>
          <p:nvPr/>
        </p:nvSpPr>
        <p:spPr>
          <a:xfrm>
            <a:off x="9741388" y="4457700"/>
            <a:ext cx="2307764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 channel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filters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(256)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1AC8D68-D030-884F-81DF-03C1045AC7B8}"/>
              </a:ext>
            </a:extLst>
          </p:cNvPr>
          <p:cNvSpPr/>
          <p:nvPr/>
        </p:nvSpPr>
        <p:spPr>
          <a:xfrm rot="5400000">
            <a:off x="13835135" y="4877592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D9C060DA-D641-0242-A581-59FB35D65D8A}"/>
              </a:ext>
            </a:extLst>
          </p:cNvPr>
          <p:cNvSpPr/>
          <p:nvPr/>
        </p:nvSpPr>
        <p:spPr>
          <a:xfrm rot="5400000">
            <a:off x="13835135" y="7007698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6E19B91-418F-4344-8508-405914ED5934}"/>
              </a:ext>
            </a:extLst>
          </p:cNvPr>
          <p:cNvSpPr/>
          <p:nvPr/>
        </p:nvSpPr>
        <p:spPr>
          <a:xfrm rot="5400000">
            <a:off x="13835134" y="5611448"/>
            <a:ext cx="735992" cy="2462135"/>
          </a:xfrm>
          <a:prstGeom prst="rect">
            <a:avLst/>
          </a:prstGeom>
          <a:solidFill>
            <a:srgbClr val="F7F0ED"/>
          </a:solidFill>
          <a:ln w="28575">
            <a:solidFill>
              <a:srgbClr val="0E797A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C00C64-53D9-884C-AADF-62C227A5B584}"/>
              </a:ext>
            </a:extLst>
          </p:cNvPr>
          <p:cNvSpPr txBox="1"/>
          <p:nvPr/>
        </p:nvSpPr>
        <p:spPr>
          <a:xfrm>
            <a:off x="13878578" y="7210511"/>
            <a:ext cx="500458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…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A0364C5-7774-E64C-A8FC-3EF50BA247B9}"/>
              </a:ext>
            </a:extLst>
          </p:cNvPr>
          <p:cNvSpPr txBox="1"/>
          <p:nvPr/>
        </p:nvSpPr>
        <p:spPr>
          <a:xfrm>
            <a:off x="13770757" y="5147995"/>
            <a:ext cx="80983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181 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38B5D61-B471-CE4E-9022-A86066308300}"/>
              </a:ext>
            </a:extLst>
          </p:cNvPr>
          <p:cNvSpPr/>
          <p:nvPr/>
        </p:nvSpPr>
        <p:spPr>
          <a:xfrm>
            <a:off x="14421926" y="5224940"/>
            <a:ext cx="2585836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 (N-</a:t>
            </a:r>
            <a:r>
              <a:rPr kumimoji="1" lang="en-US" altLang="ko-KR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kernelsize</a:t>
            </a:r>
            <a:r>
              <a:rPr kumimoji="1" lang="en-US" altLang="ko-KR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)/stride + 1 </a:t>
            </a:r>
            <a:endParaRPr kumimoji="0" lang="ko-Kore-KR" alt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0F772B2-B64E-7C41-889E-389BE5F71DF6}"/>
              </a:ext>
            </a:extLst>
          </p:cNvPr>
          <p:cNvSpPr txBox="1"/>
          <p:nvPr/>
        </p:nvSpPr>
        <p:spPr>
          <a:xfrm>
            <a:off x="14106761" y="4374661"/>
            <a:ext cx="143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</a:t>
            </a:r>
            <a:endParaRPr kumimoji="1" lang="ko-Kore-KR" altLang="en-US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2" name="오른쪽 중괄호[R] 61">
            <a:extLst>
              <a:ext uri="{FF2B5EF4-FFF2-40B4-BE49-F238E27FC236}">
                <a16:creationId xmlns:a16="http://schemas.microsoft.com/office/drawing/2014/main" id="{2FBB198C-23F6-9D43-8145-7ADA2C35A04F}"/>
              </a:ext>
            </a:extLst>
          </p:cNvPr>
          <p:cNvSpPr/>
          <p:nvPr/>
        </p:nvSpPr>
        <p:spPr>
          <a:xfrm>
            <a:off x="15632019" y="6054441"/>
            <a:ext cx="216876" cy="2084919"/>
          </a:xfrm>
          <a:prstGeom prst="rightBrace">
            <a:avLst>
              <a:gd name="adj1" fmla="val 31658"/>
              <a:gd name="adj2" fmla="val 53599"/>
            </a:avLst>
          </a:prstGeom>
          <a:ln w="38100">
            <a:solidFill>
              <a:srgbClr val="0E79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7F0D43A-F5D3-CF45-843D-275F3EA43C59}"/>
              </a:ext>
            </a:extLst>
          </p:cNvPr>
          <p:cNvSpPr txBox="1"/>
          <p:nvPr/>
        </p:nvSpPr>
        <p:spPr>
          <a:xfrm>
            <a:off x="15327076" y="6779624"/>
            <a:ext cx="23077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(256)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A60F7-E941-B647-A9EF-577B0134B71B}"/>
              </a:ext>
            </a:extLst>
          </p:cNvPr>
          <p:cNvSpPr txBox="1"/>
          <p:nvPr/>
        </p:nvSpPr>
        <p:spPr>
          <a:xfrm>
            <a:off x="2667000" y="2521432"/>
            <a:ext cx="49007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1D Layer 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B96A4-8558-B143-B4A3-3971C478708D}"/>
              </a:ext>
            </a:extLst>
          </p:cNvPr>
          <p:cNvSpPr txBox="1"/>
          <p:nvPr/>
        </p:nvSpPr>
        <p:spPr>
          <a:xfrm>
            <a:off x="7567701" y="2529126"/>
            <a:ext cx="294696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kernel_size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60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filters = 256</a:t>
            </a:r>
          </a:p>
        </p:txBody>
      </p:sp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1FAD0CA7-6C06-6B4A-801F-3D0CDC0DBD9B}"/>
              </a:ext>
            </a:extLst>
          </p:cNvPr>
          <p:cNvSpPr/>
          <p:nvPr/>
        </p:nvSpPr>
        <p:spPr>
          <a:xfrm>
            <a:off x="12606653" y="4216631"/>
            <a:ext cx="4401109" cy="4899330"/>
          </a:xfrm>
          <a:prstGeom prst="roundRect">
            <a:avLst/>
          </a:prstGeom>
          <a:noFill/>
          <a:ln w="76200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3AA4DEE-D7CF-4F44-97DF-DA6905929BB7}"/>
              </a:ext>
            </a:extLst>
          </p:cNvPr>
          <p:cNvSpPr txBox="1"/>
          <p:nvPr/>
        </p:nvSpPr>
        <p:spPr>
          <a:xfrm>
            <a:off x="10574841" y="2529126"/>
            <a:ext cx="389561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strides = 3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input_shape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[600,13]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73434F5-D90F-5C43-B05D-C6687B8E319B}"/>
              </a:ext>
            </a:extLst>
          </p:cNvPr>
          <p:cNvSpPr/>
          <p:nvPr/>
        </p:nvSpPr>
        <p:spPr>
          <a:xfrm>
            <a:off x="3050180" y="5052455"/>
            <a:ext cx="735992" cy="2462135"/>
          </a:xfrm>
          <a:prstGeom prst="rect">
            <a:avLst/>
          </a:prstGeom>
          <a:solidFill>
            <a:srgbClr val="F7F0ED"/>
          </a:solidFill>
          <a:ln w="76200">
            <a:solidFill>
              <a:srgbClr val="0E797A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E9037FA-6CDC-264D-91AF-BF84447E4807}"/>
              </a:ext>
            </a:extLst>
          </p:cNvPr>
          <p:cNvSpPr/>
          <p:nvPr/>
        </p:nvSpPr>
        <p:spPr>
          <a:xfrm>
            <a:off x="2786320" y="5052456"/>
            <a:ext cx="735992" cy="2462135"/>
          </a:xfrm>
          <a:prstGeom prst="rect">
            <a:avLst/>
          </a:prstGeom>
          <a:noFill/>
          <a:ln w="76200">
            <a:solidFill>
              <a:srgbClr val="0E797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E752B82-72BC-477A-B8BB-5D03F3262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660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 animBg="1"/>
      <p:bldP spid="55" grpId="0" animBg="1"/>
      <p:bldP spid="56" grpId="0"/>
      <p:bldP spid="57" grpId="0"/>
      <p:bldP spid="60" grpId="0"/>
      <p:bldP spid="61" grpId="0"/>
      <p:bldP spid="62" grpId="0" animBg="1"/>
      <p:bldP spid="63" grpId="0"/>
      <p:bldP spid="2" grpId="0" animBg="1"/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A60F7-E941-B647-A9EF-577B0134B71B}"/>
              </a:ext>
            </a:extLst>
          </p:cNvPr>
          <p:cNvSpPr txBox="1"/>
          <p:nvPr/>
        </p:nvSpPr>
        <p:spPr>
          <a:xfrm>
            <a:off x="2667000" y="2521432"/>
            <a:ext cx="490070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1D Layer 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53B96A4-8558-B143-B4A3-3971C478708D}"/>
              </a:ext>
            </a:extLst>
          </p:cNvPr>
          <p:cNvSpPr txBox="1"/>
          <p:nvPr/>
        </p:nvSpPr>
        <p:spPr>
          <a:xfrm>
            <a:off x="7567701" y="2529126"/>
            <a:ext cx="53161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kernel_initializer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‘</a:t>
            </a: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he_uniform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 = ‘</a:t>
            </a: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relu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’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D69FA2-0ECC-E54A-8738-B01BBAC65BA0}"/>
              </a:ext>
            </a:extLst>
          </p:cNvPr>
          <p:cNvSpPr txBox="1"/>
          <p:nvPr/>
        </p:nvSpPr>
        <p:spPr>
          <a:xfrm>
            <a:off x="1890188" y="4533900"/>
            <a:ext cx="7276672" cy="25996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he_uniform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[ -limit , limit ]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범위를 가진 균등분포에서 값 선택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* 가중치 초기화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 exploding/vanishing, local minimum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같은 문제 방지 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627AA3-8C38-4947-824B-FA0D87CA5F93}"/>
              </a:ext>
            </a:extLst>
          </p:cNvPr>
          <p:cNvSpPr txBox="1"/>
          <p:nvPr/>
        </p:nvSpPr>
        <p:spPr>
          <a:xfrm>
            <a:off x="11260964" y="4533900"/>
            <a:ext cx="3966150" cy="1747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1" lang="en-US" altLang="ko-Kore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elu</a:t>
            </a: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1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으로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+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그대로 반환 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vanishing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해결 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AutoShape 2">
            <a:extLst>
              <a:ext uri="{FF2B5EF4-FFF2-40B4-BE49-F238E27FC236}">
                <a16:creationId xmlns:a16="http://schemas.microsoft.com/office/drawing/2014/main" id="{15A192DB-7485-6A4F-A70C-55B5E5C85AA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9967270" y="4807630"/>
            <a:ext cx="3937000" cy="393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7" name="그래픽 16">
            <a:extLst>
              <a:ext uri="{FF2B5EF4-FFF2-40B4-BE49-F238E27FC236}">
                <a16:creationId xmlns:a16="http://schemas.microsoft.com/office/drawing/2014/main" id="{6AAC78A7-2171-B24F-A26B-99CA122BB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44200" y="6281301"/>
            <a:ext cx="5445312" cy="3092400"/>
          </a:xfrm>
          <a:prstGeom prst="rect">
            <a:avLst/>
          </a:prstGeom>
        </p:spPr>
      </p:pic>
      <p:sp>
        <p:nvSpPr>
          <p:cNvPr id="15" name="Object 6">
            <a:extLst>
              <a:ext uri="{FF2B5EF4-FFF2-40B4-BE49-F238E27FC236}">
                <a16:creationId xmlns:a16="http://schemas.microsoft.com/office/drawing/2014/main" id="{98D8B6FC-64C9-7945-9926-79C0A7F81C03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Object 7">
            <a:extLst>
              <a:ext uri="{FF2B5EF4-FFF2-40B4-BE49-F238E27FC236}">
                <a16:creationId xmlns:a16="http://schemas.microsoft.com/office/drawing/2014/main" id="{6F79EB83-59C7-D243-9F49-9E388C2DD12B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18" name="그룹 1002">
            <a:extLst>
              <a:ext uri="{FF2B5EF4-FFF2-40B4-BE49-F238E27FC236}">
                <a16:creationId xmlns:a16="http://schemas.microsoft.com/office/drawing/2014/main" id="{EDE5872F-164C-D046-AD5F-8CE2BE768E4E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19" name="Object 6">
              <a:extLst>
                <a:ext uri="{FF2B5EF4-FFF2-40B4-BE49-F238E27FC236}">
                  <a16:creationId xmlns:a16="http://schemas.microsoft.com/office/drawing/2014/main" id="{D9DF3B2B-526D-E841-8BC4-75FB67F938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2B54AFB-917D-48A5-B644-EA13B1B99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829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0" kern="0" spc="-7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lang="en-US" sz="1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A7ECC71-B2F4-4E31-A463-DC45F7448FC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대회 및 데이터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C81A164-4A2B-48A6-8F99-052D658B269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FA4CFE19-7B04-43C0-81AA-46B69ACB3BDE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905D3C47-88DA-42A0-8429-D18F448A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8" name="Object 6">
            <a:extLst>
              <a:ext uri="{FF2B5EF4-FFF2-40B4-BE49-F238E27FC236}">
                <a16:creationId xmlns:a16="http://schemas.microsoft.com/office/drawing/2014/main" id="{61F7D1FA-BA65-489E-829D-2DBE4B614AFB}"/>
              </a:ext>
            </a:extLst>
          </p:cNvPr>
          <p:cNvSpPr txBox="1"/>
          <p:nvPr/>
        </p:nvSpPr>
        <p:spPr>
          <a:xfrm>
            <a:off x="1097338" y="2628815"/>
            <a:ext cx="1638300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목표 </a:t>
            </a:r>
            <a:r>
              <a:rPr lang="en-US" altLang="ko-KR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</a:t>
            </a: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측정된 센서 데이터를 이용하여 운동 동작을 분류하는 모델 생성</a:t>
            </a:r>
            <a:endParaRPr lang="en-US" altLang="ko-KR" sz="3600" dirty="0">
              <a:solidFill>
                <a:srgbClr val="808284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4B0DB3A-E1FA-4CBF-9BFC-10DBAD6B9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41" t="265" r="34074" b="62654"/>
          <a:stretch/>
        </p:blipFill>
        <p:spPr>
          <a:xfrm>
            <a:off x="1182606" y="4404922"/>
            <a:ext cx="8033043" cy="4569546"/>
          </a:xfrm>
          <a:prstGeom prst="rect">
            <a:avLst/>
          </a:prstGeom>
        </p:spPr>
      </p:pic>
      <p:sp>
        <p:nvSpPr>
          <p:cNvPr id="20" name="Object 6">
            <a:extLst>
              <a:ext uri="{FF2B5EF4-FFF2-40B4-BE49-F238E27FC236}">
                <a16:creationId xmlns:a16="http://schemas.microsoft.com/office/drawing/2014/main" id="{212AC853-62C0-42CA-AA67-5D10DEDDF016}"/>
              </a:ext>
            </a:extLst>
          </p:cNvPr>
          <p:cNvSpPr txBox="1"/>
          <p:nvPr/>
        </p:nvSpPr>
        <p:spPr>
          <a:xfrm>
            <a:off x="10287001" y="4883974"/>
            <a:ext cx="7480242" cy="12996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가속도계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(accelerometer)</a:t>
            </a:r>
          </a:p>
          <a:p>
            <a:pPr>
              <a:lnSpc>
                <a:spcPct val="150000"/>
              </a:lnSpc>
            </a:pP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자이로스코프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(gyroscope) (</a:t>
            </a:r>
            <a:r>
              <a:rPr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각속도</a:t>
            </a:r>
            <a:r>
              <a:rPr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</p:txBody>
      </p:sp>
      <p:sp>
        <p:nvSpPr>
          <p:cNvPr id="41" name="Object 6">
            <a:extLst>
              <a:ext uri="{FF2B5EF4-FFF2-40B4-BE49-F238E27FC236}">
                <a16:creationId xmlns:a16="http://schemas.microsoft.com/office/drawing/2014/main" id="{23E057CF-2326-4A96-80E6-259EC8A25E6C}"/>
              </a:ext>
            </a:extLst>
          </p:cNvPr>
          <p:cNvSpPr txBox="1"/>
          <p:nvPr/>
        </p:nvSpPr>
        <p:spPr>
          <a:xfrm>
            <a:off x="10287001" y="6591300"/>
            <a:ext cx="5181599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우측 팔뚝에 센서 부착 후 운동 수행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F48843C-1DFA-47B9-A121-6A392836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</a:t>
            </a:fld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A60F7-E941-B647-A9EF-577B0134B71B}"/>
              </a:ext>
            </a:extLst>
          </p:cNvPr>
          <p:cNvSpPr txBox="1"/>
          <p:nvPr/>
        </p:nvSpPr>
        <p:spPr>
          <a:xfrm>
            <a:off x="2667000" y="2557072"/>
            <a:ext cx="605967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 Layer 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2FD01-3D08-0146-903C-433233EA51CC}"/>
              </a:ext>
            </a:extLst>
          </p:cNvPr>
          <p:cNvSpPr txBox="1"/>
          <p:nvPr/>
        </p:nvSpPr>
        <p:spPr>
          <a:xfrm>
            <a:off x="2667000" y="3188014"/>
            <a:ext cx="12313627" cy="1747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신경망 안에 포함되어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미니배치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평균과 분산을 조정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(scale, shift)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하면서 </a:t>
            </a:r>
            <a:r>
              <a:rPr kumimoji="1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출력값을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정규화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Convolution layer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에서 </a:t>
            </a:r>
            <a:r>
              <a:rPr kumimoji="1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채널별로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normalization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 Exploding / Vanishing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문제 해결과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Overfitting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위험 줄임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80C6B7-0FD4-044E-8B4E-181832D55805}"/>
              </a:ext>
            </a:extLst>
          </p:cNvPr>
          <p:cNvSpPr txBox="1"/>
          <p:nvPr/>
        </p:nvSpPr>
        <p:spPr>
          <a:xfrm>
            <a:off x="2634817" y="5765438"/>
            <a:ext cx="3462807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 Layer 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AF220B-D09F-3645-89B5-A43C868C67D0}"/>
              </a:ext>
            </a:extLst>
          </p:cNvPr>
          <p:cNvSpPr txBox="1"/>
          <p:nvPr/>
        </p:nvSpPr>
        <p:spPr>
          <a:xfrm>
            <a:off x="10134600" y="7086799"/>
            <a:ext cx="5856090" cy="1170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임의의 노드를 드랍해서 학습시키지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않음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Overfitting 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방지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0" name="그래픽 9">
            <a:extLst>
              <a:ext uri="{FF2B5EF4-FFF2-40B4-BE49-F238E27FC236}">
                <a16:creationId xmlns:a16="http://schemas.microsoft.com/office/drawing/2014/main" id="{5F267CCD-BF95-3A47-A899-B244B78DD0A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9875"/>
          <a:stretch/>
        </p:blipFill>
        <p:spPr>
          <a:xfrm>
            <a:off x="2667000" y="6396380"/>
            <a:ext cx="6813983" cy="255115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73A2124-B53E-4F48-916B-BBDE997C17C2}"/>
              </a:ext>
            </a:extLst>
          </p:cNvPr>
          <p:cNvSpPr txBox="1"/>
          <p:nvPr/>
        </p:nvSpPr>
        <p:spPr>
          <a:xfrm>
            <a:off x="5969647" y="5842382"/>
            <a:ext cx="200728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 = 0.2</a:t>
            </a: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5B0B5052-2360-ED48-BEC8-4D953186D2E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Object 7">
            <a:extLst>
              <a:ext uri="{FF2B5EF4-FFF2-40B4-BE49-F238E27FC236}">
                <a16:creationId xmlns:a16="http://schemas.microsoft.com/office/drawing/2014/main" id="{BA124F59-E240-2643-86A4-2D505D31D77E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19" name="그룹 1002">
            <a:extLst>
              <a:ext uri="{FF2B5EF4-FFF2-40B4-BE49-F238E27FC236}">
                <a16:creationId xmlns:a16="http://schemas.microsoft.com/office/drawing/2014/main" id="{0D5643F6-CFCA-3A4F-8EF0-7DC4CD01DF3C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0" name="Object 6">
              <a:extLst>
                <a:ext uri="{FF2B5EF4-FFF2-40B4-BE49-F238E27FC236}">
                  <a16:creationId xmlns:a16="http://schemas.microsoft.com/office/drawing/2014/main" id="{570233D5-677B-7146-8E22-9F61A2612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65A3572-61C5-47B2-B2D0-E97AF01D9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1729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A60F7-E941-B647-A9EF-577B0134B71B}"/>
              </a:ext>
            </a:extLst>
          </p:cNvPr>
          <p:cNvSpPr txBox="1"/>
          <p:nvPr/>
        </p:nvSpPr>
        <p:spPr>
          <a:xfrm>
            <a:off x="2667000" y="3162300"/>
            <a:ext cx="4483920" cy="54784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3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BE23372-5A69-6F45-B9CC-2B2F68A0E68A}"/>
              </a:ext>
            </a:extLst>
          </p:cNvPr>
          <p:cNvSpPr txBox="1"/>
          <p:nvPr/>
        </p:nvSpPr>
        <p:spPr>
          <a:xfrm>
            <a:off x="4422773" y="3210711"/>
            <a:ext cx="55627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kernel_size</a:t>
            </a: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=60 filters=256 strides=3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D3155A-F818-B94C-9AD7-CEF82FB47FFF}"/>
              </a:ext>
            </a:extLst>
          </p:cNvPr>
          <p:cNvSpPr txBox="1"/>
          <p:nvPr/>
        </p:nvSpPr>
        <p:spPr>
          <a:xfrm>
            <a:off x="4422773" y="5338611"/>
            <a:ext cx="556274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kernel_size</a:t>
            </a: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=60 filters=128 strides=1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141F9C-B71E-F345-84FB-D45DFCB4A04F}"/>
              </a:ext>
            </a:extLst>
          </p:cNvPr>
          <p:cNvSpPr txBox="1"/>
          <p:nvPr/>
        </p:nvSpPr>
        <p:spPr>
          <a:xfrm>
            <a:off x="4422773" y="7466511"/>
            <a:ext cx="538641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kernel_size</a:t>
            </a: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=60 filters=64 strides=1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82D773-4FDF-CC4C-8CFD-C38BDAEBC62C}"/>
              </a:ext>
            </a:extLst>
          </p:cNvPr>
          <p:cNvSpPr txBox="1"/>
          <p:nvPr/>
        </p:nvSpPr>
        <p:spPr>
          <a:xfrm>
            <a:off x="10591800" y="3687765"/>
            <a:ext cx="4649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181, 256)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6B4C02B-467D-FF4C-9317-FB26F7D53AF8}"/>
              </a:ext>
            </a:extLst>
          </p:cNvPr>
          <p:cNvSpPr txBox="1"/>
          <p:nvPr/>
        </p:nvSpPr>
        <p:spPr>
          <a:xfrm>
            <a:off x="10591800" y="5815665"/>
            <a:ext cx="4649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122, 128)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5B2708-79D5-3B45-ABFC-E973B8819154}"/>
              </a:ext>
            </a:extLst>
          </p:cNvPr>
          <p:cNvSpPr txBox="1"/>
          <p:nvPr/>
        </p:nvSpPr>
        <p:spPr>
          <a:xfrm>
            <a:off x="10591800" y="7943565"/>
            <a:ext cx="4296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63, 64)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1985B95-0ED1-45D8-A44B-9A29065CB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953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9CA60F7-E941-B647-A9EF-577B0134B71B}"/>
              </a:ext>
            </a:extLst>
          </p:cNvPr>
          <p:cNvSpPr txBox="1"/>
          <p:nvPr/>
        </p:nvSpPr>
        <p:spPr>
          <a:xfrm>
            <a:off x="2667000" y="2578069"/>
            <a:ext cx="7189789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Global Average Pooling 1D Layer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249479-25BB-1346-AC70-51D47F87C85E}"/>
              </a:ext>
            </a:extLst>
          </p:cNvPr>
          <p:cNvSpPr txBox="1"/>
          <p:nvPr/>
        </p:nvSpPr>
        <p:spPr>
          <a:xfrm>
            <a:off x="2667000" y="3279318"/>
            <a:ext cx="10386177" cy="1747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Pooling : convolution layer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resizing -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크기를 줄이거나 특정부분을 강조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Global Average Pooling 1D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: feature map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상의 노드들의 평균을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계산해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1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 벡터로 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E30548-10A2-BB4E-B161-23648C8A4D3D}"/>
              </a:ext>
            </a:extLst>
          </p:cNvPr>
          <p:cNvSpPr txBox="1"/>
          <p:nvPr/>
        </p:nvSpPr>
        <p:spPr>
          <a:xfrm>
            <a:off x="2631831" y="5585182"/>
            <a:ext cx="281359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Dense Layer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C05735-8C7A-004F-AF45-317B655ACD9F}"/>
              </a:ext>
            </a:extLst>
          </p:cNvPr>
          <p:cNvSpPr txBox="1"/>
          <p:nvPr/>
        </p:nvSpPr>
        <p:spPr>
          <a:xfrm>
            <a:off x="2631831" y="6216124"/>
            <a:ext cx="48654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input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과 </a:t>
            </a:r>
            <a:r>
              <a:rPr kumimoji="1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ouput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의 모든 뉴런 결합 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E9D334-B2ED-3E43-84FD-9892BF6021BA}"/>
              </a:ext>
            </a:extLst>
          </p:cNvPr>
          <p:cNvSpPr txBox="1"/>
          <p:nvPr/>
        </p:nvSpPr>
        <p:spPr>
          <a:xfrm>
            <a:off x="2667000" y="7209189"/>
            <a:ext cx="356540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Activation Layer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DBF35FB-CCA1-6548-8596-3F7FDD7A65A9}"/>
              </a:ext>
            </a:extLst>
          </p:cNvPr>
          <p:cNvSpPr txBox="1"/>
          <p:nvPr/>
        </p:nvSpPr>
        <p:spPr>
          <a:xfrm>
            <a:off x="2667000" y="7882583"/>
            <a:ext cx="7837402" cy="1170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다중클래스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분류에서 사용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61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차원의 벡터를 입력 받아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 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각 클래스에 속할 확률 반환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3CC518-D7FC-5248-A28B-3FFBF0B59AD3}"/>
              </a:ext>
            </a:extLst>
          </p:cNvPr>
          <p:cNvSpPr txBox="1"/>
          <p:nvPr/>
        </p:nvSpPr>
        <p:spPr>
          <a:xfrm>
            <a:off x="5445422" y="5653274"/>
            <a:ext cx="88357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61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3E4E3D9-5921-E545-A4CF-4BDFDB63452E}"/>
              </a:ext>
            </a:extLst>
          </p:cNvPr>
          <p:cNvSpPr txBox="1"/>
          <p:nvPr/>
        </p:nvSpPr>
        <p:spPr>
          <a:xfrm>
            <a:off x="6277522" y="7286133"/>
            <a:ext cx="17331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CR Dotum" panose="020B0604000101010101" pitchFamily="34" charset="-128"/>
                <a:ea typeface="HCR Dotum" panose="020B0604000101010101" pitchFamily="34" charset="-128"/>
                <a:cs typeface="HCR Dotum" panose="020B0604000101010101" pitchFamily="34" charset="-128"/>
              </a:rPr>
              <a:t>softmax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CR Dotum" panose="020B0604000101010101" pitchFamily="34" charset="-128"/>
              <a:ea typeface="HCR Dotum" panose="020B0604000101010101" pitchFamily="34" charset="-128"/>
              <a:cs typeface="HCR Dotum" panose="020B0604000101010101" pitchFamily="34" charset="-128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A16491D-6838-4442-BE56-A5D286967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587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411EC-67A1-2341-982D-9B2E2CC2ED0E}"/>
              </a:ext>
            </a:extLst>
          </p:cNvPr>
          <p:cNvSpPr txBox="1"/>
          <p:nvPr/>
        </p:nvSpPr>
        <p:spPr>
          <a:xfrm>
            <a:off x="2634817" y="2479249"/>
            <a:ext cx="3934090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Sequential Model</a:t>
            </a:r>
            <a:r>
              <a:rPr kumimoji="1" lang="ko-KR" altLang="en-US" sz="3500" b="1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E26796-96D5-1345-8A1C-574A5205C3C3}"/>
              </a:ext>
            </a:extLst>
          </p:cNvPr>
          <p:cNvSpPr txBox="1"/>
          <p:nvPr/>
        </p:nvSpPr>
        <p:spPr>
          <a:xfrm>
            <a:off x="2667000" y="3162300"/>
            <a:ext cx="5296899" cy="60170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Dropout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Conv1D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 Normalization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GlobalAveragePooling1D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Dense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Activation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45C209-C6F5-864C-BA81-4DBD4D1502CD}"/>
              </a:ext>
            </a:extLst>
          </p:cNvPr>
          <p:cNvSpPr txBox="1"/>
          <p:nvPr/>
        </p:nvSpPr>
        <p:spPr>
          <a:xfrm>
            <a:off x="9143170" y="4361579"/>
            <a:ext cx="4649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181, 256)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25F210-3F93-A04A-A36E-DDF8E9F68E8D}"/>
              </a:ext>
            </a:extLst>
          </p:cNvPr>
          <p:cNvSpPr txBox="1"/>
          <p:nvPr/>
        </p:nvSpPr>
        <p:spPr>
          <a:xfrm>
            <a:off x="9143170" y="5932289"/>
            <a:ext cx="464903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122, 128)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D4860B-5458-5B4A-8C3E-D0335006F646}"/>
              </a:ext>
            </a:extLst>
          </p:cNvPr>
          <p:cNvSpPr txBox="1"/>
          <p:nvPr/>
        </p:nvSpPr>
        <p:spPr>
          <a:xfrm>
            <a:off x="9151879" y="7025945"/>
            <a:ext cx="429636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63, 64)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4BEF5B-D61F-0D42-938C-AF6202DBA6B7}"/>
              </a:ext>
            </a:extLst>
          </p:cNvPr>
          <p:cNvSpPr txBox="1"/>
          <p:nvPr/>
        </p:nvSpPr>
        <p:spPr>
          <a:xfrm>
            <a:off x="9140993" y="7502999"/>
            <a:ext cx="3764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64)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13F2EA-0994-E349-97E4-7760EAA552AD}"/>
              </a:ext>
            </a:extLst>
          </p:cNvPr>
          <p:cNvSpPr txBox="1"/>
          <p:nvPr/>
        </p:nvSpPr>
        <p:spPr>
          <a:xfrm>
            <a:off x="9156233" y="8457107"/>
            <a:ext cx="376417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output shape (None, 61)</a:t>
            </a:r>
            <a:endParaRPr kumimoji="1" lang="ko-Kore-KR" altLang="en-US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83CD026-6B62-4DE0-91F9-D98BE2FC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1454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411EC-67A1-2341-982D-9B2E2CC2ED0E}"/>
              </a:ext>
            </a:extLst>
          </p:cNvPr>
          <p:cNvSpPr txBox="1"/>
          <p:nvPr/>
        </p:nvSpPr>
        <p:spPr>
          <a:xfrm>
            <a:off x="2634817" y="3917508"/>
            <a:ext cx="7507183" cy="40557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optimizer = </a:t>
            </a:r>
            <a:r>
              <a:rPr kumimoji="1" lang="en-US" altLang="ko-Kore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adam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 learning rate = 0.001 )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Adam : momentum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gradient 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히스토리 모두 고려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= categorical cross entropy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one-hot </a:t>
            </a: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형태로 제공된 다중 클래스 분류</a:t>
            </a: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metrics = accuracy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53BAE-DB22-CF45-8572-7FA135D91F9A}"/>
              </a:ext>
            </a:extLst>
          </p:cNvPr>
          <p:cNvSpPr txBox="1"/>
          <p:nvPr/>
        </p:nvSpPr>
        <p:spPr>
          <a:xfrm>
            <a:off x="2667000" y="3286566"/>
            <a:ext cx="3278462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Compile</a:t>
            </a:r>
            <a:endParaRPr kumimoji="1" lang="ko-Kore-KR" altLang="en-US" sz="3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0851E3-AEBF-4CDD-B139-4521B015C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43455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7" y="520389"/>
            <a:ext cx="190882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411EC-67A1-2341-982D-9B2E2CC2ED0E}"/>
              </a:ext>
            </a:extLst>
          </p:cNvPr>
          <p:cNvSpPr txBox="1"/>
          <p:nvPr/>
        </p:nvSpPr>
        <p:spPr>
          <a:xfrm>
            <a:off x="2667000" y="5449304"/>
            <a:ext cx="8021107" cy="2555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Model fit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epoch = 50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early stopping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사용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monitor = </a:t>
            </a:r>
            <a:r>
              <a:rPr kumimoji="1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val_loss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patience = 8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batch_size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EDFF4-CED7-BC4A-9D42-E506A6B9FE0E}"/>
              </a:ext>
            </a:extLst>
          </p:cNvPr>
          <p:cNvSpPr txBox="1"/>
          <p:nvPr/>
        </p:nvSpPr>
        <p:spPr>
          <a:xfrm>
            <a:off x="2667000" y="3346052"/>
            <a:ext cx="4612160" cy="17089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3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Stratified K-fold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n_splits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= 5, shuffle = True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레이블 데이터 분포에 따라 분류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BD10DE-8735-48B5-B5B0-4309F0C6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997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7" y="520389"/>
            <a:ext cx="190882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2411EC-67A1-2341-982D-9B2E2CC2ED0E}"/>
              </a:ext>
            </a:extLst>
          </p:cNvPr>
          <p:cNvSpPr txBox="1"/>
          <p:nvPr/>
        </p:nvSpPr>
        <p:spPr>
          <a:xfrm>
            <a:off x="2590655" y="3058001"/>
            <a:ext cx="4646785" cy="2324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 Augmentation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= </a:t>
            </a:r>
            <a:r>
              <a:rPr kumimoji="0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0.74624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= </a:t>
            </a:r>
            <a:r>
              <a:rPr kumimoji="0" lang="en-US" altLang="ko-Kore-KR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1.05870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50000"/>
                </a:prst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6C879C9-729A-6145-995A-0AC2295388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7425" y="5731197"/>
            <a:ext cx="3826623" cy="27559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5920B91-7873-844F-A9AF-FE1EFED478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752" y="5731197"/>
            <a:ext cx="3826623" cy="27848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110833-DCB1-AB4C-8934-DDD9A39ED99A}"/>
              </a:ext>
            </a:extLst>
          </p:cNvPr>
          <p:cNvSpPr txBox="1"/>
          <p:nvPr/>
        </p:nvSpPr>
        <p:spPr>
          <a:xfrm>
            <a:off x="10995418" y="3052852"/>
            <a:ext cx="4757071" cy="2324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Augmentation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= 0.81312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= 0.72797</a:t>
            </a: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54D5950-2ABC-504B-A1A7-FA270E18D913}"/>
              </a:ext>
            </a:extLst>
          </p:cNvPr>
          <p:cNvSpPr/>
          <p:nvPr/>
        </p:nvSpPr>
        <p:spPr>
          <a:xfrm>
            <a:off x="9104840" y="2787273"/>
            <a:ext cx="8538223" cy="5887848"/>
          </a:xfrm>
          <a:prstGeom prst="roundRect">
            <a:avLst/>
          </a:prstGeom>
          <a:noFill/>
          <a:ln w="76200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D8B79A9-A88A-7646-A86C-FEE88006D4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7258" y="5731197"/>
            <a:ext cx="3866693" cy="27848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232F6ED-2810-A643-BCC2-10357BEB53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01389" y="5723989"/>
            <a:ext cx="3866693" cy="2784820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8B3FBA6-644A-4B8C-84E8-9A5C50CE6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7587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82D0F57B-6FD9-4CB9-9371-98580D4CAAB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모델링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D28CFC0C-892F-40B9-8A57-11A81698235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</a:t>
            </a: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A2CCFA0F-1D14-477B-A401-C26F519D9B57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D6B5B781-CAA2-40E0-9496-7F9938372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CFDDDB60-990B-8447-84E4-5A704B3FCA03}"/>
              </a:ext>
            </a:extLst>
          </p:cNvPr>
          <p:cNvSpPr txBox="1"/>
          <p:nvPr/>
        </p:nvSpPr>
        <p:spPr>
          <a:xfrm>
            <a:off x="1139177" y="520389"/>
            <a:ext cx="1908824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en-US" altLang="ko-KR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110833-DCB1-AB4C-8934-DDD9A39ED99A}"/>
              </a:ext>
            </a:extLst>
          </p:cNvPr>
          <p:cNvSpPr txBox="1"/>
          <p:nvPr/>
        </p:nvSpPr>
        <p:spPr>
          <a:xfrm>
            <a:off x="8728692" y="4084736"/>
            <a:ext cx="6473247" cy="23244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 Augmentation –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모델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1" lang="ko-KR" altLang="en-US" sz="2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증강없음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= </a:t>
            </a: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0.78496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= </a:t>
            </a:r>
            <a:r>
              <a:rPr kumimoji="1" lang="en-US" altLang="ko-KR" sz="25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0.83028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54D5950-2ABC-504B-A1A7-FA270E18D913}"/>
              </a:ext>
            </a:extLst>
          </p:cNvPr>
          <p:cNvSpPr/>
          <p:nvPr/>
        </p:nvSpPr>
        <p:spPr>
          <a:xfrm>
            <a:off x="7696200" y="3924300"/>
            <a:ext cx="8538223" cy="2707160"/>
          </a:xfrm>
          <a:prstGeom prst="roundRect">
            <a:avLst/>
          </a:prstGeom>
          <a:noFill/>
          <a:ln w="76200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1C0390D-A356-48C2-84FF-BDE89DEF37AD}"/>
              </a:ext>
            </a:extLst>
          </p:cNvPr>
          <p:cNvSpPr txBox="1"/>
          <p:nvPr/>
        </p:nvSpPr>
        <p:spPr>
          <a:xfrm>
            <a:off x="9252719" y="7494870"/>
            <a:ext cx="5425203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Raw</a:t>
            </a:r>
            <a:r>
              <a:rPr kumimoji="1" lang="ko-KR" altLang="en-US" sz="25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5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Data</a:t>
            </a:r>
            <a:r>
              <a:rPr kumimoji="1" lang="ko-KR" altLang="en-US" sz="25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R" alt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임에도 좋은 성능을 보여줌</a:t>
            </a:r>
            <a:endParaRPr kumimoji="1" lang="en-US" altLang="ko-KR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B284677-4936-4E26-A47E-85F22B1A9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37</a:t>
            </a:fld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492DF6-6924-4C0D-A404-E83820A92E51}"/>
              </a:ext>
            </a:extLst>
          </p:cNvPr>
          <p:cNvSpPr txBox="1"/>
          <p:nvPr/>
        </p:nvSpPr>
        <p:spPr>
          <a:xfrm>
            <a:off x="13688068" y="2633906"/>
            <a:ext cx="1979708" cy="1019125"/>
          </a:xfrm>
          <a:prstGeom prst="rect">
            <a:avLst/>
          </a:prstGeom>
          <a:noFill/>
          <a:ln w="19050">
            <a:solidFill>
              <a:srgbClr val="0E797A"/>
            </a:solidFill>
          </a:ln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acc_y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acc_z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gy_x</a:t>
            </a:r>
            <a:r>
              <a:rPr kumimoji="1" lang="en-US" altLang="ko-KR" sz="1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-US" altLang="ko-KR" sz="14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gy_y</a:t>
            </a:r>
            <a:r>
              <a:rPr kumimoji="1" lang="en-US" altLang="ko-KR" sz="1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-US" altLang="ko-KR" sz="14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gy_z</a:t>
            </a:r>
            <a:r>
              <a:rPr kumimoji="1" lang="en-US" altLang="ko-KR" sz="1400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Acc_vector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en-US" altLang="ko-KR" sz="1400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gy_vector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4D48BDE-FADE-4E3B-A20A-02E73D3FA1A8}"/>
              </a:ext>
            </a:extLst>
          </p:cNvPr>
          <p:cNvCxnSpPr>
            <a:stCxn id="19" idx="1"/>
          </p:cNvCxnSpPr>
          <p:nvPr/>
        </p:nvCxnSpPr>
        <p:spPr>
          <a:xfrm flipH="1">
            <a:off x="12649200" y="3143469"/>
            <a:ext cx="1038868" cy="1085631"/>
          </a:xfrm>
          <a:prstGeom prst="straightConnector1">
            <a:avLst/>
          </a:prstGeom>
          <a:ln w="38100">
            <a:solidFill>
              <a:srgbClr val="0E797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D8D345F-C0A2-418F-BE9C-C35B86C310B0}"/>
              </a:ext>
            </a:extLst>
          </p:cNvPr>
          <p:cNvSpPr txBox="1"/>
          <p:nvPr/>
        </p:nvSpPr>
        <p:spPr>
          <a:xfrm>
            <a:off x="1696158" y="4084736"/>
            <a:ext cx="4578177" cy="2235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Augmentation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accuracy = 0.81312 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5 fold </a:t>
            </a:r>
            <a:r>
              <a:rPr kumimoji="1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평균 </a:t>
            </a:r>
            <a:r>
              <a:rPr kumimoji="1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loss = 0.72797</a:t>
            </a:r>
          </a:p>
        </p:txBody>
      </p:sp>
    </p:spTree>
    <p:extLst>
      <p:ext uri="{BB962C8B-B14F-4D97-AF65-F5344CB8AC3E}">
        <p14:creationId xmlns:p14="http://schemas.microsoft.com/office/powerpoint/2010/main" val="1143390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780CA5C-F7D0-46B0-BDF9-6D82FDCA6F8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C417D2BA-D0BB-48EC-844C-A754CD0475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중요도</a:t>
            </a:r>
            <a:endParaRPr lang="en-US" altLang="ko-KR" sz="3600" dirty="0">
              <a:solidFill>
                <a:srgbClr val="0E797A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9D491F7D-14ED-49B2-8ADA-E0BBFA1191F0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B6FC91BF-C8A7-4C49-84F7-3BFBA207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46A76BF-4232-4584-B824-BFA32ED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38</a:t>
            </a:fld>
            <a:endParaRPr 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041B910E-D304-4406-853A-B851D012599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898" r="2714"/>
          <a:stretch/>
        </p:blipFill>
        <p:spPr>
          <a:xfrm>
            <a:off x="732344" y="2882257"/>
            <a:ext cx="7725856" cy="4353562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29F6E5E-2962-4400-AA6F-F54E457D6BB4}"/>
              </a:ext>
            </a:extLst>
          </p:cNvPr>
          <p:cNvSpPr txBox="1"/>
          <p:nvPr/>
        </p:nvSpPr>
        <p:spPr>
          <a:xfrm>
            <a:off x="12851237" y="7166412"/>
            <a:ext cx="1516762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80BA649-4238-4E98-8D40-23BA4C5BB7E1}"/>
              </a:ext>
            </a:extLst>
          </p:cNvPr>
          <p:cNvSpPr txBox="1"/>
          <p:nvPr/>
        </p:nvSpPr>
        <p:spPr>
          <a:xfrm>
            <a:off x="3581400" y="7166412"/>
            <a:ext cx="2493952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BCE71A-D425-470A-B416-E65AA3484AF1}"/>
              </a:ext>
            </a:extLst>
          </p:cNvPr>
          <p:cNvSpPr txBox="1"/>
          <p:nvPr/>
        </p:nvSpPr>
        <p:spPr>
          <a:xfrm>
            <a:off x="3200399" y="7966471"/>
            <a:ext cx="11887202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모델별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변수 중요도가 다르다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</a:t>
            </a:r>
            <a:r>
              <a:rPr kumimoji="1"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센서와 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cluster 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변수의 중요도가 높고</a:t>
            </a:r>
            <a:endParaRPr kumimoji="1"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가속도 센서  변수의 중요도가 높았다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3498513-B450-4CDB-8127-3B7B7E7CC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06" t="2398" r="2124" b="3062"/>
          <a:stretch/>
        </p:blipFill>
        <p:spPr>
          <a:xfrm>
            <a:off x="9262742" y="1453714"/>
            <a:ext cx="8475078" cy="578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238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780CA5C-F7D0-46B0-BDF9-6D82FDCA6F8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C417D2BA-D0BB-48EC-844C-A754CD0475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중요도</a:t>
            </a:r>
            <a:endParaRPr lang="en-US" altLang="ko-KR" sz="3600" dirty="0">
              <a:solidFill>
                <a:srgbClr val="0E797A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9D491F7D-14ED-49B2-8ADA-E0BBFA1191F0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B6FC91BF-C8A7-4C49-84F7-3BFBA207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46A76BF-4232-4584-B824-BFA32ED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39</a:t>
            </a:fld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0BCE71A-D425-470A-B416-E65AA3484AF1}"/>
              </a:ext>
            </a:extLst>
          </p:cNvPr>
          <p:cNvSpPr txBox="1"/>
          <p:nvPr/>
        </p:nvSpPr>
        <p:spPr>
          <a:xfrm>
            <a:off x="3186952" y="7904163"/>
            <a:ext cx="11887202" cy="1299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 </a:t>
            </a:r>
            <a:r>
              <a:rPr kumimoji="1"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성격상 모델이 데이터의 특성을 알아서 찾기 때문에</a:t>
            </a:r>
            <a:r>
              <a:rPr kumimoji="1"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추가한 변수들이 분류 모델에 중요한 역할을 하지 않았다고 생각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251065-36E9-45A4-A477-AEC330F256C9}"/>
              </a:ext>
            </a:extLst>
          </p:cNvPr>
          <p:cNvSpPr txBox="1"/>
          <p:nvPr/>
        </p:nvSpPr>
        <p:spPr>
          <a:xfrm>
            <a:off x="3200399" y="3162300"/>
            <a:ext cx="11887202" cy="3238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endParaRPr kumimoji="1" lang="en-US" altLang="ko-KR" sz="28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 : 8,  NO Augmentation -&gt; </a:t>
            </a:r>
            <a:r>
              <a:rPr kumimoji="1" lang="ko-KR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0.59/0.63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 : 13,  NO Augmentation-&gt; </a:t>
            </a:r>
            <a:r>
              <a:rPr kumimoji="1" lang="ko-KR" altLang="en-US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1.16/1.10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 : 13,  Augmentation-&gt; 1.49/1.46</a:t>
            </a:r>
          </a:p>
          <a:p>
            <a:pPr algn="ctr">
              <a:lnSpc>
                <a:spcPct val="150000"/>
              </a:lnSpc>
              <a:defRPr/>
            </a:pP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1" lang="en-US" altLang="ko-KR" sz="28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Pri</a:t>
            </a:r>
            <a:r>
              <a:rPr kumimoji="1" lang="en-US" altLang="ko-KR" sz="28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/Pub)</a:t>
            </a:r>
          </a:p>
        </p:txBody>
      </p:sp>
    </p:spTree>
    <p:extLst>
      <p:ext uri="{BB962C8B-B14F-4D97-AF65-F5344CB8AC3E}">
        <p14:creationId xmlns:p14="http://schemas.microsoft.com/office/powerpoint/2010/main" val="1571330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A7ECC71-B2F4-4E31-A463-DC45F7448FC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대회 및 데이터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C81A164-4A2B-48A6-8F99-052D658B269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FA4CFE19-7B04-43C0-81AA-46B69ACB3BDE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905D3C47-88DA-42A0-8429-D18F448A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212AC853-62C0-42CA-AA67-5D10DEDDF016}"/>
              </a:ext>
            </a:extLst>
          </p:cNvPr>
          <p:cNvSpPr txBox="1"/>
          <p:nvPr/>
        </p:nvSpPr>
        <p:spPr>
          <a:xfrm>
            <a:off x="1295400" y="2603685"/>
            <a:ext cx="12525803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3125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별로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0~599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까지의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마다 가속도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자이로스코프 측정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C2A3E20-074A-455B-82C5-098297809CD1}"/>
              </a:ext>
            </a:extLst>
          </p:cNvPr>
          <p:cNvSpPr/>
          <p:nvPr/>
        </p:nvSpPr>
        <p:spPr>
          <a:xfrm>
            <a:off x="1180181" y="5143500"/>
            <a:ext cx="762000" cy="41910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</a:t>
            </a:r>
            <a:r>
              <a:rPr lang="en-US" altLang="ko-KR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4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133734D-BDDE-4A5F-9043-40BC116E64FB}"/>
              </a:ext>
            </a:extLst>
          </p:cNvPr>
          <p:cNvSpPr/>
          <p:nvPr/>
        </p:nvSpPr>
        <p:spPr>
          <a:xfrm>
            <a:off x="1180182" y="4323581"/>
            <a:ext cx="7547624" cy="64633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(id,      time   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acc_x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acc_z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gy_x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gy_y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gy_z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: 8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변수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02360C9-E415-47BC-B822-7433E783DD57}"/>
              </a:ext>
            </a:extLst>
          </p:cNvPr>
          <p:cNvSpPr/>
          <p:nvPr/>
        </p:nvSpPr>
        <p:spPr>
          <a:xfrm>
            <a:off x="2142422" y="5143500"/>
            <a:ext cx="762000" cy="8382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D4DA4679-46AC-4C7B-BB5D-F84BF6C04190}"/>
              </a:ext>
            </a:extLst>
          </p:cNvPr>
          <p:cNvSpPr/>
          <p:nvPr/>
        </p:nvSpPr>
        <p:spPr>
          <a:xfrm>
            <a:off x="2142422" y="6210300"/>
            <a:ext cx="762000" cy="8382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56DCBAA-B6FF-4908-BC7B-2AACED85AC79}"/>
              </a:ext>
            </a:extLst>
          </p:cNvPr>
          <p:cNvSpPr/>
          <p:nvPr/>
        </p:nvSpPr>
        <p:spPr>
          <a:xfrm>
            <a:off x="2142422" y="8496300"/>
            <a:ext cx="762000" cy="8382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0C8834DD-2B97-41E6-B41B-586B60CF14DB}"/>
              </a:ext>
            </a:extLst>
          </p:cNvPr>
          <p:cNvSpPr/>
          <p:nvPr/>
        </p:nvSpPr>
        <p:spPr>
          <a:xfrm>
            <a:off x="2458827" y="7387123"/>
            <a:ext cx="131973" cy="131973"/>
          </a:xfrm>
          <a:prstGeom prst="ellipse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A17C8E4A-2E1A-46A6-BFC3-F52069E0D340}"/>
              </a:ext>
            </a:extLst>
          </p:cNvPr>
          <p:cNvSpPr/>
          <p:nvPr/>
        </p:nvSpPr>
        <p:spPr>
          <a:xfrm>
            <a:off x="2453654" y="7608477"/>
            <a:ext cx="131973" cy="131973"/>
          </a:xfrm>
          <a:prstGeom prst="ellipse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FC8E50-6A75-468B-8486-55EF8BFA977B}"/>
              </a:ext>
            </a:extLst>
          </p:cNvPr>
          <p:cNvSpPr/>
          <p:nvPr/>
        </p:nvSpPr>
        <p:spPr>
          <a:xfrm>
            <a:off x="3048000" y="5143500"/>
            <a:ext cx="5679805" cy="4191000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3125 * 600 = 1875000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행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8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변수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20F1456-5BCA-4DA5-9465-DA54BA14E3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22" t="3617" r="4274" b="1710"/>
          <a:stretch/>
        </p:blipFill>
        <p:spPr>
          <a:xfrm>
            <a:off x="9188830" y="4305300"/>
            <a:ext cx="8040018" cy="5033457"/>
          </a:xfrm>
          <a:prstGeom prst="rect">
            <a:avLst/>
          </a:prstGeom>
        </p:spPr>
      </p:pic>
      <p:sp>
        <p:nvSpPr>
          <p:cNvPr id="23" name="Object 6">
            <a:extLst>
              <a:ext uri="{FF2B5EF4-FFF2-40B4-BE49-F238E27FC236}">
                <a16:creationId xmlns:a16="http://schemas.microsoft.com/office/drawing/2014/main" id="{8AB03B0F-404B-423A-855C-C0B222CAFD59}"/>
              </a:ext>
            </a:extLst>
          </p:cNvPr>
          <p:cNvSpPr txBox="1"/>
          <p:nvPr/>
        </p:nvSpPr>
        <p:spPr>
          <a:xfrm>
            <a:off x="1295400" y="3255111"/>
            <a:ext cx="12525803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간격은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0.02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당 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12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초의 운동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2CD92E9-3E83-4645-A2C7-DD4F4F67E505}"/>
              </a:ext>
            </a:extLst>
          </p:cNvPr>
          <p:cNvSpPr txBox="1"/>
          <p:nvPr/>
        </p:nvSpPr>
        <p:spPr>
          <a:xfrm>
            <a:off x="7558301" y="9508088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train_features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0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E973848-F304-4C2F-BCB0-819A849571DC}"/>
              </a:ext>
            </a:extLst>
          </p:cNvPr>
          <p:cNvSpPr/>
          <p:nvPr/>
        </p:nvSpPr>
        <p:spPr>
          <a:xfrm>
            <a:off x="2453654" y="7834002"/>
            <a:ext cx="131973" cy="131973"/>
          </a:xfrm>
          <a:prstGeom prst="ellipse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0716C92F-0481-48B4-8389-A968FDEDEBB4}"/>
              </a:ext>
            </a:extLst>
          </p:cNvPr>
          <p:cNvSpPr/>
          <p:nvPr/>
        </p:nvSpPr>
        <p:spPr>
          <a:xfrm>
            <a:off x="2453653" y="8059527"/>
            <a:ext cx="131973" cy="131973"/>
          </a:xfrm>
          <a:prstGeom prst="ellipse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3C24647-DA10-4C5F-8F6D-DC820D7DB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0691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780CA5C-F7D0-46B0-BDF9-6D82FDCA6F8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C417D2BA-D0BB-48EC-844C-A754CD0475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장단점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9D491F7D-14ED-49B2-8ADA-E0BBFA1191F0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B6FC91BF-C8A7-4C49-84F7-3BFBA207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D6A7086C-DAE6-8746-8DC4-CA23142F4C0D}"/>
              </a:ext>
            </a:extLst>
          </p:cNvPr>
          <p:cNvSpPr txBox="1"/>
          <p:nvPr/>
        </p:nvSpPr>
        <p:spPr>
          <a:xfrm>
            <a:off x="4389788" y="7953399"/>
            <a:ext cx="6757699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-Raw 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ata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최소한의 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feature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로 훈련 가능 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-Conv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1D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는 고정된 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시간에 따라 기록된 데이터 처리에 용이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-1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 이미지로 취급하고 중요한 특징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추출</a:t>
            </a: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49A93A-0B13-43A3-B97E-229D6B28C44F}"/>
              </a:ext>
            </a:extLst>
          </p:cNvPr>
          <p:cNvSpPr txBox="1"/>
          <p:nvPr/>
        </p:nvSpPr>
        <p:spPr>
          <a:xfrm>
            <a:off x="6905198" y="2596920"/>
            <a:ext cx="1143000" cy="593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ore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장점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BCE126-EE9C-412A-B8EC-2FFA06B143AE}"/>
              </a:ext>
            </a:extLst>
          </p:cNvPr>
          <p:cNvSpPr txBox="1"/>
          <p:nvPr/>
        </p:nvSpPr>
        <p:spPr>
          <a:xfrm>
            <a:off x="1343594" y="8420100"/>
            <a:ext cx="856325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25EE11-A055-45BB-895C-CB810F649091}"/>
              </a:ext>
            </a:extLst>
          </p:cNvPr>
          <p:cNvSpPr txBox="1"/>
          <p:nvPr/>
        </p:nvSpPr>
        <p:spPr>
          <a:xfrm>
            <a:off x="1013375" y="6286500"/>
            <a:ext cx="1516762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dirty="0" err="1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Catboost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C81D97B-CBB7-44EE-B3E6-BE033053B967}"/>
              </a:ext>
            </a:extLst>
          </p:cNvPr>
          <p:cNvSpPr txBox="1"/>
          <p:nvPr/>
        </p:nvSpPr>
        <p:spPr>
          <a:xfrm>
            <a:off x="524780" y="4330011"/>
            <a:ext cx="2493952" cy="5932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500" b="1" dirty="0">
                <a:solidFill>
                  <a:prstClr val="black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</a:t>
            </a:r>
            <a:endParaRPr kumimoji="1" lang="en-US" altLang="ko-Kore-KR" sz="25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DECC4A-D9F4-49D9-978A-B27E7FE8C561}"/>
              </a:ext>
            </a:extLst>
          </p:cNvPr>
          <p:cNvSpPr txBox="1"/>
          <p:nvPr/>
        </p:nvSpPr>
        <p:spPr>
          <a:xfrm>
            <a:off x="11492945" y="7953399"/>
            <a:ext cx="6604511" cy="14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큰 연산량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3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개의 모델 중 가장 느림</a:t>
            </a: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인접한 데이터 간의 정보가 중요한 경우</a:t>
            </a:r>
            <a:endParaRPr kumimoji="1" lang="en-US" alt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RNN(LSTM)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더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효과적</a:t>
            </a: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0F527F-9F3D-424E-A453-2570C95E59F8}"/>
              </a:ext>
            </a:extLst>
          </p:cNvPr>
          <p:cNvSpPr txBox="1"/>
          <p:nvPr/>
        </p:nvSpPr>
        <p:spPr>
          <a:xfrm>
            <a:off x="13855955" y="2713105"/>
            <a:ext cx="1447800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ore-KR" altLang="en-US" sz="25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단점</a:t>
            </a:r>
            <a:endParaRPr lang="ko-KR" altLang="en-US" b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737B8A-54AE-451D-AE48-CCFDC4F3B3A5}"/>
              </a:ext>
            </a:extLst>
          </p:cNvPr>
          <p:cNvSpPr txBox="1"/>
          <p:nvPr/>
        </p:nvSpPr>
        <p:spPr>
          <a:xfrm>
            <a:off x="4389788" y="5874944"/>
            <a:ext cx="6604511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-Random 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F</a:t>
            </a:r>
            <a:r>
              <a:rPr kumimoji="1" lang="en-US" altLang="ko-KR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orest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에 비해 대규모 데이터에서 좋은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결과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정확도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매개변수에 대한 최적화가 </a:t>
            </a:r>
            <a:r>
              <a:rPr kumimoji="1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잘되어있음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EB6ED3E-8CA7-4809-9DE0-3DA8EB6F2001}"/>
              </a:ext>
            </a:extLst>
          </p:cNvPr>
          <p:cNvSpPr txBox="1"/>
          <p:nvPr/>
        </p:nvSpPr>
        <p:spPr>
          <a:xfrm>
            <a:off x="11492945" y="5874944"/>
            <a:ext cx="6604511" cy="1416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연속형 변수가 많을 때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느린 학습 속도</a:t>
            </a:r>
            <a:endParaRPr kumimoji="1"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데이터가 클수록 </a:t>
            </a:r>
            <a:r>
              <a:rPr kumimoji="1"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딥러닝의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성능이 향상되기 때문에   </a:t>
            </a:r>
            <a:endParaRPr kumimoji="1"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  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전처리에 따라 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보다 낮은 성능 가능성</a:t>
            </a:r>
            <a:endParaRPr kumimoji="1"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AA79A1A-5028-4977-B008-046EA8316810}"/>
              </a:ext>
            </a:extLst>
          </p:cNvPr>
          <p:cNvSpPr txBox="1"/>
          <p:nvPr/>
        </p:nvSpPr>
        <p:spPr>
          <a:xfrm>
            <a:off x="4389788" y="3880610"/>
            <a:ext cx="6604511" cy="1416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빠른 학습시간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간단한 알고리즘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dirty="0" err="1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과적합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방지</a:t>
            </a:r>
            <a:endParaRPr kumimoji="1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3B5640-94C0-4799-AD3D-79FC8C704957}"/>
              </a:ext>
            </a:extLst>
          </p:cNvPr>
          <p:cNvSpPr txBox="1"/>
          <p:nvPr/>
        </p:nvSpPr>
        <p:spPr>
          <a:xfrm>
            <a:off x="11492945" y="4111443"/>
            <a:ext cx="6604511" cy="9546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차원이 큰 데이터는 성능 미흡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트리가 증가할수록 메모리 소모</a:t>
            </a: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746A76BF-4232-4584-B824-BFA32EDCB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40</a:t>
            </a:fld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85D0DCF-59D6-4FC1-931E-6B436D680127}"/>
              </a:ext>
            </a:extLst>
          </p:cNvPr>
          <p:cNvSpPr txBox="1"/>
          <p:nvPr/>
        </p:nvSpPr>
        <p:spPr>
          <a:xfrm>
            <a:off x="584957" y="7550299"/>
            <a:ext cx="2373598" cy="372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DACON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R" sz="14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</a:t>
            </a:r>
            <a:r>
              <a:rPr kumimoji="1" lang="ko-KR" altLang="en-US" sz="14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점수 </a:t>
            </a:r>
            <a:r>
              <a:rPr kumimoji="1" lang="en-US" altLang="ko-KR" sz="14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</a:t>
            </a:r>
            <a:r>
              <a:rPr kumimoji="1" lang="ko-KR" altLang="en-US" sz="14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439DE5C5-B3FA-40BB-AF99-C90B4DAC66C0}"/>
              </a:ext>
            </a:extLst>
          </p:cNvPr>
          <p:cNvCxnSpPr>
            <a:stCxn id="42" idx="0"/>
          </p:cNvCxnSpPr>
          <p:nvPr/>
        </p:nvCxnSpPr>
        <p:spPr>
          <a:xfrm flipV="1">
            <a:off x="1771756" y="6998023"/>
            <a:ext cx="0" cy="5522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E0F1EEA-CB81-4016-91F1-137CE1B826A3}"/>
              </a:ext>
            </a:extLst>
          </p:cNvPr>
          <p:cNvCxnSpPr>
            <a:cxnSpLocks/>
          </p:cNvCxnSpPr>
          <p:nvPr/>
        </p:nvCxnSpPr>
        <p:spPr>
          <a:xfrm>
            <a:off x="1771756" y="8030900"/>
            <a:ext cx="1" cy="4320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49668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05</a:t>
            </a:r>
          </a:p>
        </p:txBody>
      </p:sp>
      <p:sp>
        <p:nvSpPr>
          <p:cNvPr id="21" name="Object 6">
            <a:extLst>
              <a:ext uri="{FF2B5EF4-FFF2-40B4-BE49-F238E27FC236}">
                <a16:creationId xmlns:a16="http://schemas.microsoft.com/office/drawing/2014/main" id="{0780CA5C-F7D0-46B0-BDF9-6D82FDCA6F8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C417D2BA-D0BB-48EC-844C-A754CD0475B9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한계점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9D491F7D-14ED-49B2-8ADA-E0BBFA1191F0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B6FC91BF-C8A7-4C49-84F7-3BFBA2073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5DB055-40DE-4044-A69D-A6CC01334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41</a:t>
            </a:fld>
            <a:endParaRPr lang="en-US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C8C00BE-5C8A-4311-87BA-E965699B28C9}"/>
              </a:ext>
            </a:extLst>
          </p:cNvPr>
          <p:cNvSpPr txBox="1"/>
          <p:nvPr/>
        </p:nvSpPr>
        <p:spPr>
          <a:xfrm>
            <a:off x="5105400" y="5388247"/>
            <a:ext cx="7924800" cy="187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kumimoji="1"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경우 모델 학습시간이 오래 걸려 </a:t>
            </a:r>
            <a:r>
              <a:rPr kumimoji="1"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</a:t>
            </a:r>
            <a:r>
              <a:rPr kumimoji="1" lang="en-US" altLang="ko-Kore-KR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olling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(shifting)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외 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crop, magnitude warping 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 다양한 증강기법을 적용해보지 못함</a:t>
            </a:r>
            <a:r>
              <a:rPr kumimoji="1" lang="en-US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  <a:endParaRPr kumimoji="1" lang="en-US" altLang="en-US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CNN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en-US" altLang="ko-Kore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– LSTM</a:t>
            </a:r>
            <a:r>
              <a:rPr kumimoji="1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등</a:t>
            </a:r>
            <a:r>
              <a:rPr kumimoji="1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CNN - Ensemble</a:t>
            </a:r>
            <a:r>
              <a:rPr kumimoji="1" lang="ko-Kore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을 사용하지 못함</a:t>
            </a:r>
            <a:endParaRPr kumimoji="1" lang="en-US" altLang="ko-Kore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9961F8D-EB5D-423F-97A0-FAE195345EFB}"/>
              </a:ext>
            </a:extLst>
          </p:cNvPr>
          <p:cNvSpPr txBox="1"/>
          <p:nvPr/>
        </p:nvSpPr>
        <p:spPr>
          <a:xfrm>
            <a:off x="3505200" y="3162300"/>
            <a:ext cx="11125200" cy="18780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Random Forest –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과적합은 방지되었지만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 정확성에서 한계가 있음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Cat Boost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  </a:t>
            </a:r>
            <a:r>
              <a:rPr kumimoji="0" lang="ko-KR" altLang="en-US" sz="20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잔차를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기반으로 학습이 이루어짐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오버 샘플링을 통해 같거나 비슷한 데이터가 많이 생성되었기에 비슷한 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잔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차에 대해 더 집중하였을 것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DF564C-E458-4487-9B66-F59ADC5EB2AD}"/>
              </a:ext>
            </a:extLst>
          </p:cNvPr>
          <p:cNvSpPr txBox="1"/>
          <p:nvPr/>
        </p:nvSpPr>
        <p:spPr>
          <a:xfrm>
            <a:off x="3924300" y="7697677"/>
            <a:ext cx="10439400" cy="12996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세개의 모델을 사용했기에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kumimoji="1" lang="en-US" altLang="ko-KR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1" lang="ko-KR" altLang="en-US" sz="28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하</a:t>
            </a: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나의 모델 전처리에 집중하지 못함</a:t>
            </a:r>
            <a:r>
              <a:rPr kumimoji="1" lang="en-US" altLang="ko-KR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.</a:t>
            </a: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불균형 해소에 따른 점진적인 결과를 확인하지 못했음</a:t>
            </a:r>
            <a:endParaRPr kumimoji="1" lang="en-US" altLang="ko-KR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24099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867400" y="4229100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5410201" y="4327892"/>
            <a:ext cx="7467598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0" b="0" i="0" u="none" strike="noStrike" kern="0" cap="none" spc="-700" normalizeH="0" baseline="0" noProof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감사합니다</a:t>
            </a:r>
            <a:endParaRPr kumimoji="0" lang="en-US" sz="10000" b="0" i="0" u="none" strike="noStrike" kern="0" cap="none" spc="-70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DA72DDE-EA3F-4DC8-AE90-254C31A2A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657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01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5A7ECC71-B2F4-4E31-A463-DC45F7448FCA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대회 및 데이터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7">
            <a:extLst>
              <a:ext uri="{FF2B5EF4-FFF2-40B4-BE49-F238E27FC236}">
                <a16:creationId xmlns:a16="http://schemas.microsoft.com/office/drawing/2014/main" id="{CC81A164-4A2B-48A6-8F99-052D658B2693}"/>
              </a:ext>
            </a:extLst>
          </p:cNvPr>
          <p:cNvSpPr txBox="1"/>
          <p:nvPr/>
        </p:nvSpPr>
        <p:spPr>
          <a:xfrm>
            <a:off x="2634817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16" name="그룹 1002">
            <a:extLst>
              <a:ext uri="{FF2B5EF4-FFF2-40B4-BE49-F238E27FC236}">
                <a16:creationId xmlns:a16="http://schemas.microsoft.com/office/drawing/2014/main" id="{FA4CFE19-7B04-43C0-81AA-46B69ACB3BDE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17" name="Object 6">
              <a:extLst>
                <a:ext uri="{FF2B5EF4-FFF2-40B4-BE49-F238E27FC236}">
                  <a16:creationId xmlns:a16="http://schemas.microsoft.com/office/drawing/2014/main" id="{905D3C47-88DA-42A0-8429-D18F448A8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20" name="Object 6">
            <a:extLst>
              <a:ext uri="{FF2B5EF4-FFF2-40B4-BE49-F238E27FC236}">
                <a16:creationId xmlns:a16="http://schemas.microsoft.com/office/drawing/2014/main" id="{212AC853-62C0-42CA-AA67-5D10DEDDF016}"/>
              </a:ext>
            </a:extLst>
          </p:cNvPr>
          <p:cNvSpPr txBox="1"/>
          <p:nvPr/>
        </p:nvSpPr>
        <p:spPr>
          <a:xfrm>
            <a:off x="1295399" y="3205509"/>
            <a:ext cx="8057801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test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데이터는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과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id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개수만 다르고 변수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 time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동일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921487-1598-4AE0-9313-1E13E40C76DC}"/>
              </a:ext>
            </a:extLst>
          </p:cNvPr>
          <p:cNvSpPr txBox="1"/>
          <p:nvPr/>
        </p:nvSpPr>
        <p:spPr>
          <a:xfrm>
            <a:off x="12687300" y="94039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train_labels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1FF276-17BD-4110-848B-64E3B1D0E98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46" r="3658"/>
          <a:stretch/>
        </p:blipFill>
        <p:spPr>
          <a:xfrm>
            <a:off x="11277600" y="3238500"/>
            <a:ext cx="5562600" cy="5966123"/>
          </a:xfrm>
          <a:prstGeom prst="rect">
            <a:avLst/>
          </a:prstGeom>
        </p:spPr>
      </p:pic>
      <p:sp>
        <p:nvSpPr>
          <p:cNvPr id="25" name="Object 6">
            <a:extLst>
              <a:ext uri="{FF2B5EF4-FFF2-40B4-BE49-F238E27FC236}">
                <a16:creationId xmlns:a16="http://schemas.microsoft.com/office/drawing/2014/main" id="{5AA4A850-2115-4DCC-A22B-6AA3D3DB443F}"/>
              </a:ext>
            </a:extLst>
          </p:cNvPr>
          <p:cNvSpPr txBox="1"/>
          <p:nvPr/>
        </p:nvSpPr>
        <p:spPr>
          <a:xfrm>
            <a:off x="11277599" y="2458421"/>
            <a:ext cx="6629401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운동은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번부터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60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번까지 총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61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가지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C8D48C5-E4B5-4401-BFE7-E581CB57D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4046836"/>
            <a:ext cx="8057801" cy="5157787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9D6E9E5-1790-42D6-9BD1-D57F3B60C91D}"/>
              </a:ext>
            </a:extLst>
          </p:cNvPr>
          <p:cNvSpPr txBox="1"/>
          <p:nvPr/>
        </p:nvSpPr>
        <p:spPr>
          <a:xfrm>
            <a:off x="3952700" y="9403912"/>
            <a:ext cx="2743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&lt;t</a:t>
            </a:r>
            <a:r>
              <a:rPr lang="en-US" altLang="ko-KR" sz="2000" dirty="0" err="1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_features&gt;</a:t>
            </a:r>
            <a:endParaRPr lang="ko-KR" altLang="en-US" sz="2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98DBD29-C91E-4DE4-9B74-D6BBFA8FE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929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7B8A7C-6DFA-4C01-BB2B-EAE13D49CD01}"/>
              </a:ext>
            </a:extLst>
          </p:cNvPr>
          <p:cNvSpPr txBox="1"/>
          <p:nvPr/>
        </p:nvSpPr>
        <p:spPr>
          <a:xfrm>
            <a:off x="2634817" y="1383799"/>
            <a:ext cx="6813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D7C65414-9BEC-4329-8C5D-D380773089DD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4D0A9C34-AD91-4675-A1FC-576634012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pic>
        <p:nvPicPr>
          <p:cNvPr id="14338" name="Picture 2" descr="Creative and Smart! LG CNS :: 물체의 방위 변화를 인지하는 '자이로 센서(Gyro sensor)'">
            <a:extLst>
              <a:ext uri="{FF2B5EF4-FFF2-40B4-BE49-F238E27FC236}">
                <a16:creationId xmlns:a16="http://schemas.microsoft.com/office/drawing/2014/main" id="{C21BB5DC-0594-4973-B38C-AB03322BF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733" y="4152900"/>
            <a:ext cx="5157903" cy="396127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softEdge rad="127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Object 6">
            <a:extLst>
              <a:ext uri="{FF2B5EF4-FFF2-40B4-BE49-F238E27FC236}">
                <a16:creationId xmlns:a16="http://schemas.microsoft.com/office/drawing/2014/main" id="{33E252EA-C0F0-4636-9C14-0B8E8635A5EB}"/>
              </a:ext>
            </a:extLst>
          </p:cNvPr>
          <p:cNvSpPr txBox="1"/>
          <p:nvPr/>
        </p:nvSpPr>
        <p:spPr>
          <a:xfrm>
            <a:off x="2958740" y="3923148"/>
            <a:ext cx="1851798" cy="65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가속도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F132C4CC-03FF-455B-97D1-C3ED87B115E7}"/>
              </a:ext>
            </a:extLst>
          </p:cNvPr>
          <p:cNvSpPr txBox="1"/>
          <p:nvPr/>
        </p:nvSpPr>
        <p:spPr>
          <a:xfrm>
            <a:off x="12788520" y="3923148"/>
            <a:ext cx="2956418" cy="653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en-US" sz="2800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자이로스코프</a:t>
            </a:r>
            <a:endParaRPr kumimoji="0" lang="en-US" altLang="ko-KR" sz="2800" b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B7AF060-FB2A-42AE-872D-18D9D7BBBF38}"/>
              </a:ext>
            </a:extLst>
          </p:cNvPr>
          <p:cNvSpPr/>
          <p:nvPr/>
        </p:nvSpPr>
        <p:spPr>
          <a:xfrm>
            <a:off x="1828800" y="4716502"/>
            <a:ext cx="4111679" cy="338057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방향 가속도 측정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highlight>
                <a:srgbClr val="FFFF00"/>
              </a:highlight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길어도 적은 오차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축에 대한 회전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측정 불가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중력가속도 외 가속도에 민감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3690AC-557F-411E-90FD-1C58D553D3F0}"/>
              </a:ext>
            </a:extLst>
          </p:cNvPr>
          <p:cNvSpPr/>
          <p:nvPr/>
        </p:nvSpPr>
        <p:spPr>
          <a:xfrm>
            <a:off x="12210890" y="4716502"/>
            <a:ext cx="4111679" cy="3380571"/>
          </a:xfrm>
          <a:prstGeom prst="rect">
            <a:avLst/>
          </a:prstGeom>
          <a:noFill/>
          <a:ln w="28575"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 각도 변화량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각속도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측정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Z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축에 대한 회전 측정가능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Time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 길수록 큰 오차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2000" dirty="0">
              <a:solidFill>
                <a:srgbClr val="0E797A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온도에 따른 오차 발생</a:t>
            </a:r>
            <a:endParaRPr lang="en-US" altLang="ko-KR" sz="2000" dirty="0">
              <a:solidFill>
                <a:srgbClr val="0E797A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7C7EEAB5-CA3E-40B0-9665-F91B8D311F70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789E07-7C7C-4105-A1B8-6D9A94AD0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099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7B8A7C-6DFA-4C01-BB2B-EAE13D49CD01}"/>
              </a:ext>
            </a:extLst>
          </p:cNvPr>
          <p:cNvSpPr txBox="1"/>
          <p:nvPr/>
        </p:nvSpPr>
        <p:spPr>
          <a:xfrm>
            <a:off x="2634817" y="1383799"/>
            <a:ext cx="6813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결측치</a:t>
            </a:r>
            <a:r>
              <a:rPr lang="en-US" altLang="ko-KR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,</a:t>
            </a:r>
            <a:r>
              <a:rPr lang="ko-KR" altLang="en-US" sz="36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불균형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D7C65414-9BEC-4329-8C5D-D380773089DD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4D0A9C34-AD91-4675-A1FC-576634012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1240779E-B320-4F98-AE85-8297E6299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873" b="50616"/>
          <a:stretch/>
        </p:blipFill>
        <p:spPr>
          <a:xfrm>
            <a:off x="2133600" y="4466730"/>
            <a:ext cx="3286523" cy="2592131"/>
          </a:xfrm>
          <a:prstGeom prst="rect">
            <a:avLst/>
          </a:prstGeom>
        </p:spPr>
      </p:pic>
      <p:sp>
        <p:nvSpPr>
          <p:cNvPr id="16" name="Object 6">
            <a:extLst>
              <a:ext uri="{FF2B5EF4-FFF2-40B4-BE49-F238E27FC236}">
                <a16:creationId xmlns:a16="http://schemas.microsoft.com/office/drawing/2014/main" id="{6F8CF59E-37A5-4756-9AC9-93EDDD2500AB}"/>
              </a:ext>
            </a:extLst>
          </p:cNvPr>
          <p:cNvSpPr txBox="1"/>
          <p:nvPr/>
        </p:nvSpPr>
        <p:spPr>
          <a:xfrm>
            <a:off x="1904218" y="7081185"/>
            <a:ext cx="3733800" cy="573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결측치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없음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4" name="Object 6">
            <a:extLst>
              <a:ext uri="{FF2B5EF4-FFF2-40B4-BE49-F238E27FC236}">
                <a16:creationId xmlns:a16="http://schemas.microsoft.com/office/drawing/2014/main" id="{43BB3C20-F0C5-466C-B4C5-B51CF0909DA2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7" name="Object 6">
            <a:extLst>
              <a:ext uri="{FF2B5EF4-FFF2-40B4-BE49-F238E27FC236}">
                <a16:creationId xmlns:a16="http://schemas.microsoft.com/office/drawing/2014/main" id="{3301120D-3D19-43CC-BD85-B9D6C6D72C85}"/>
              </a:ext>
            </a:extLst>
          </p:cNvPr>
          <p:cNvSpPr txBox="1"/>
          <p:nvPr/>
        </p:nvSpPr>
        <p:spPr>
          <a:xfrm>
            <a:off x="9413264" y="7429500"/>
            <a:ext cx="6441392" cy="22391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3124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중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26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: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Non-Exercise -&gt; 1518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번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: Device on table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-&gt;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97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개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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데이터 불균형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확인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F2F7B8D-11B6-4566-8706-9D63F873E57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" r="8275"/>
          <a:stretch/>
        </p:blipFill>
        <p:spPr>
          <a:xfrm>
            <a:off x="7315200" y="2400300"/>
            <a:ext cx="9677400" cy="5272432"/>
          </a:xfrm>
          <a:prstGeom prst="rect">
            <a:avLst/>
          </a:prstGeom>
        </p:spPr>
      </p:pic>
      <p:sp>
        <p:nvSpPr>
          <p:cNvPr id="28" name="Object 6">
            <a:extLst>
              <a:ext uri="{FF2B5EF4-FFF2-40B4-BE49-F238E27FC236}">
                <a16:creationId xmlns:a16="http://schemas.microsoft.com/office/drawing/2014/main" id="{5879638B-0400-467E-BBBD-47114724C2F7}"/>
              </a:ext>
            </a:extLst>
          </p:cNvPr>
          <p:cNvSpPr txBox="1"/>
          <p:nvPr/>
        </p:nvSpPr>
        <p:spPr>
          <a:xfrm>
            <a:off x="2618955" y="3997090"/>
            <a:ext cx="2304325" cy="412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train.isna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().sum()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9BD6516-E44E-4E5A-BDD8-957BB4C70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339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13" name="Object 5">
            <a:extLst>
              <a:ext uri="{FF2B5EF4-FFF2-40B4-BE49-F238E27FC236}">
                <a16:creationId xmlns:a16="http://schemas.microsoft.com/office/drawing/2014/main" id="{71FDDB86-8BA6-4EB0-92BB-E342C66EF0B9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02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3" name="Object 7">
            <a:extLst>
              <a:ext uri="{FF2B5EF4-FFF2-40B4-BE49-F238E27FC236}">
                <a16:creationId xmlns:a16="http://schemas.microsoft.com/office/drawing/2014/main" id="{A97B8A7C-6DFA-4C01-BB2B-EAE13D49CD01}"/>
              </a:ext>
            </a:extLst>
          </p:cNvPr>
          <p:cNvSpPr txBox="1"/>
          <p:nvPr/>
        </p:nvSpPr>
        <p:spPr>
          <a:xfrm>
            <a:off x="2634817" y="1383799"/>
            <a:ext cx="68139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시각화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4" name="그룹 1002">
            <a:extLst>
              <a:ext uri="{FF2B5EF4-FFF2-40B4-BE49-F238E27FC236}">
                <a16:creationId xmlns:a16="http://schemas.microsoft.com/office/drawing/2014/main" id="{D7C65414-9BEC-4329-8C5D-D380773089DD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5" name="Object 6">
              <a:extLst>
                <a:ext uri="{FF2B5EF4-FFF2-40B4-BE49-F238E27FC236}">
                  <a16:creationId xmlns:a16="http://schemas.microsoft.com/office/drawing/2014/main" id="{4D0A9C34-AD91-4675-A1FC-576634012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5" name="Object 6">
            <a:extLst>
              <a:ext uri="{FF2B5EF4-FFF2-40B4-BE49-F238E27FC236}">
                <a16:creationId xmlns:a16="http://schemas.microsoft.com/office/drawing/2014/main" id="{6C46E813-B885-4003-A3B0-C0E77075E6E8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소개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B6F2A13-FE37-4F56-BB9B-591D9849CF1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941" y="1593090"/>
            <a:ext cx="4028607" cy="268573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5F6F61D-BA21-44F0-9144-2EBB1809BC0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934" y="4006664"/>
            <a:ext cx="4028607" cy="268573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E937A1F-100B-4DD3-B638-C9475307DD86}"/>
              </a:ext>
            </a:extLst>
          </p:cNvPr>
          <p:cNvSpPr txBox="1"/>
          <p:nvPr/>
        </p:nvSpPr>
        <p:spPr>
          <a:xfrm>
            <a:off x="10353452" y="6721593"/>
            <a:ext cx="234157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&lt;Non-Exercise&gt;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55024683-7623-48BD-8D0E-B9C6AA544CB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9214" y="1604333"/>
            <a:ext cx="4028607" cy="268573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D4F290-DEB4-4942-AE86-794260D28F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09213" y="4035856"/>
            <a:ext cx="4028607" cy="268573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0A966FA-8631-48A3-B407-8BB89C6E2667}"/>
              </a:ext>
            </a:extLst>
          </p:cNvPr>
          <p:cNvSpPr txBox="1"/>
          <p:nvPr/>
        </p:nvSpPr>
        <p:spPr>
          <a:xfrm>
            <a:off x="14407406" y="6692402"/>
            <a:ext cx="26322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en-US" altLang="ko-KR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Device on Table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52B86E-885E-496E-9636-31B61C6D5488}"/>
              </a:ext>
            </a:extLst>
          </p:cNvPr>
          <p:cNvSpPr txBox="1"/>
          <p:nvPr/>
        </p:nvSpPr>
        <p:spPr>
          <a:xfrm>
            <a:off x="5794614" y="8139840"/>
            <a:ext cx="2342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&lt;Plank&gt;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3C9A17-2C88-48C0-A6A2-CD97613E7548}"/>
              </a:ext>
            </a:extLst>
          </p:cNvPr>
          <p:cNvSpPr txBox="1"/>
          <p:nvPr/>
        </p:nvSpPr>
        <p:spPr>
          <a:xfrm>
            <a:off x="1214001" y="8096927"/>
            <a:ext cx="284162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&lt;</a:t>
            </a:r>
            <a:r>
              <a:rPr lang="en-US" altLang="ko-KR" sz="2000" dirty="0">
                <a:solidFill>
                  <a:srgbClr val="0E797A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</a:t>
            </a:r>
            <a:r>
              <a:rPr kumimoji="0" lang="en-US" altLang="ko-KR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est</a:t>
            </a: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Press (rack)&gt;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82F353F9-EDCC-40C2-A73A-591EB9A8902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665" y="5382710"/>
            <a:ext cx="4028608" cy="268573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42DAEB2A-3A66-4C24-B56F-5D4D7BD7CA0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1664" y="2572307"/>
            <a:ext cx="4028608" cy="268573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23081C5-9213-407B-8871-97B8A13F57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32" y="2571000"/>
            <a:ext cx="4030569" cy="2687045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9732813-B3A8-49BF-BDEF-43B1ECEE5A1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532" y="5378725"/>
            <a:ext cx="4030569" cy="268704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9E4570A-7F73-4CDF-9C20-8325D427A5FD}"/>
              </a:ext>
            </a:extLst>
          </p:cNvPr>
          <p:cNvSpPr txBox="1"/>
          <p:nvPr/>
        </p:nvSpPr>
        <p:spPr>
          <a:xfrm>
            <a:off x="9718548" y="8205324"/>
            <a:ext cx="7620000" cy="11271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동적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정적 움직임</a:t>
            </a:r>
            <a:r>
              <a:rPr lang="en-US" altLang="ko-KR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,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  <a:sym typeface="Wingdings" panose="05000000000000000000" pitchFamily="2" charset="2"/>
            </a:endParaRPr>
          </a:p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Device on Table, 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Non_Exercise</a:t>
            </a:r>
            <a:r>
              <a:rPr lang="ko-KR" altLang="en-US" sz="2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sym typeface="Wingdings" panose="05000000000000000000" pitchFamily="2" charset="2"/>
              </a:rPr>
              <a:t>의 차이점 확인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85066F3-1621-46C9-9092-193886D50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067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01">
            <a:extLst>
              <a:ext uri="{FF2B5EF4-FFF2-40B4-BE49-F238E27FC236}">
                <a16:creationId xmlns:a16="http://schemas.microsoft.com/office/drawing/2014/main" id="{F18D0344-8B1F-4611-A6A9-BD13EAD1DE49}"/>
              </a:ext>
            </a:extLst>
          </p:cNvPr>
          <p:cNvGrpSpPr/>
          <p:nvPr/>
        </p:nvGrpSpPr>
        <p:grpSpPr>
          <a:xfrm>
            <a:off x="550180" y="532484"/>
            <a:ext cx="1145978" cy="1174481"/>
            <a:chOff x="5642217" y="3878191"/>
            <a:chExt cx="1145978" cy="1174481"/>
          </a:xfrm>
        </p:grpSpPr>
        <p:pic>
          <p:nvPicPr>
            <p:cNvPr id="12" name="Object 2">
              <a:extLst>
                <a:ext uri="{FF2B5EF4-FFF2-40B4-BE49-F238E27FC236}">
                  <a16:creationId xmlns:a16="http://schemas.microsoft.com/office/drawing/2014/main" id="{85073D54-E417-46CF-B926-5B398E9DB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42217" y="3878191"/>
              <a:ext cx="1145978" cy="1174481"/>
            </a:xfrm>
            <a:prstGeom prst="rect">
              <a:avLst/>
            </a:prstGeom>
          </p:spPr>
        </p:pic>
      </p:grpSp>
      <p:sp>
        <p:nvSpPr>
          <p:cNvPr id="21" name="Object 6">
            <a:extLst>
              <a:ext uri="{FF2B5EF4-FFF2-40B4-BE49-F238E27FC236}">
                <a16:creationId xmlns:a16="http://schemas.microsoft.com/office/drawing/2014/main" id="{3CB38174-3322-4325-970B-CE4D789CFBCF}"/>
              </a:ext>
            </a:extLst>
          </p:cNvPr>
          <p:cNvSpPr txBox="1"/>
          <p:nvPr/>
        </p:nvSpPr>
        <p:spPr>
          <a:xfrm>
            <a:off x="2667000" y="574344"/>
            <a:ext cx="4494097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전처리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2" name="Object 7">
            <a:extLst>
              <a:ext uri="{FF2B5EF4-FFF2-40B4-BE49-F238E27FC236}">
                <a16:creationId xmlns:a16="http://schemas.microsoft.com/office/drawing/2014/main" id="{23D9724E-4623-464B-B1D3-F676311D91B9}"/>
              </a:ext>
            </a:extLst>
          </p:cNvPr>
          <p:cNvSpPr txBox="1"/>
          <p:nvPr/>
        </p:nvSpPr>
        <p:spPr>
          <a:xfrm>
            <a:off x="2632364" y="1383799"/>
            <a:ext cx="445178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변수 생성</a:t>
            </a:r>
            <a:endParaRPr kumimoji="0" lang="en-US" altLang="ko-KR" sz="3600" b="0" i="0" u="none" strike="noStrike" kern="1200" cap="none" spc="0" normalizeH="0" baseline="0" noProof="0" dirty="0">
              <a:ln>
                <a:noFill/>
              </a:ln>
              <a:solidFill>
                <a:srgbClr val="0E797A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grpSp>
        <p:nvGrpSpPr>
          <p:cNvPr id="23" name="그룹 1002">
            <a:extLst>
              <a:ext uri="{FF2B5EF4-FFF2-40B4-BE49-F238E27FC236}">
                <a16:creationId xmlns:a16="http://schemas.microsoft.com/office/drawing/2014/main" id="{2211DB5C-9709-42F6-B7B0-BA79F6D2D582}"/>
              </a:ext>
            </a:extLst>
          </p:cNvPr>
          <p:cNvGrpSpPr/>
          <p:nvPr/>
        </p:nvGrpSpPr>
        <p:grpSpPr>
          <a:xfrm>
            <a:off x="2778395" y="1312532"/>
            <a:ext cx="3849301" cy="45719"/>
            <a:chOff x="1944538" y="3191196"/>
            <a:chExt cx="1510924" cy="65226"/>
          </a:xfrm>
        </p:grpSpPr>
        <p:pic>
          <p:nvPicPr>
            <p:cNvPr id="24" name="Object 6">
              <a:extLst>
                <a:ext uri="{FF2B5EF4-FFF2-40B4-BE49-F238E27FC236}">
                  <a16:creationId xmlns:a16="http://schemas.microsoft.com/office/drawing/2014/main" id="{EF133C10-87CE-4778-8546-D9265D61D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538" y="3191196"/>
              <a:ext cx="1510924" cy="65226"/>
            </a:xfrm>
            <a:prstGeom prst="rect">
              <a:avLst/>
            </a:prstGeom>
          </p:spPr>
        </p:pic>
      </p:grpSp>
      <p:sp>
        <p:nvSpPr>
          <p:cNvPr id="14" name="Object 10">
            <a:extLst>
              <a:ext uri="{FF2B5EF4-FFF2-40B4-BE49-F238E27FC236}">
                <a16:creationId xmlns:a16="http://schemas.microsoft.com/office/drawing/2014/main" id="{F377F284-A75A-4025-8A1E-9EA123599780}"/>
              </a:ext>
            </a:extLst>
          </p:cNvPr>
          <p:cNvSpPr txBox="1"/>
          <p:nvPr/>
        </p:nvSpPr>
        <p:spPr>
          <a:xfrm>
            <a:off x="1123169" y="2799018"/>
            <a:ext cx="7620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모델의 분류 능력을 향상시키기 위한 변수 생성</a:t>
            </a:r>
            <a:endParaRPr kumimoji="0" lang="en-US" altLang="ko-KR" sz="28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822CB874-61A7-4DAA-A3BE-1BD801E0A6D7}"/>
              </a:ext>
            </a:extLst>
          </p:cNvPr>
          <p:cNvSpPr txBox="1"/>
          <p:nvPr/>
        </p:nvSpPr>
        <p:spPr>
          <a:xfrm>
            <a:off x="1123169" y="5116898"/>
            <a:ext cx="15544800" cy="12926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 벡터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acc_vector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= </a:t>
            </a:r>
            <a:endParaRPr kumimoji="0" lang="en-US" sz="2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자이로스코프 벡터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gy_vector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=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37668F2-6AFF-4433-8F4C-8E856D6134D0}"/>
              </a:ext>
            </a:extLst>
          </p:cNvPr>
          <p:cNvSpPr txBox="1"/>
          <p:nvPr/>
        </p:nvSpPr>
        <p:spPr>
          <a:xfrm>
            <a:off x="1580863" y="4414291"/>
            <a:ext cx="688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가속도와 자이로스코프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x, y, z 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축의 벡터 변수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AA742404-FFCF-4454-A8E9-BD80A0FDE9B9}"/>
              </a:ext>
            </a:extLst>
          </p:cNvPr>
          <p:cNvSpPr/>
          <p:nvPr/>
        </p:nvSpPr>
        <p:spPr>
          <a:xfrm rot="5400000">
            <a:off x="1156239" y="4488790"/>
            <a:ext cx="392899" cy="304800"/>
          </a:xfrm>
          <a:prstGeom prst="triangle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2639C3-9403-4468-9AD4-3EB0FCCB79B3}"/>
              </a:ext>
            </a:extLst>
          </p:cNvPr>
          <p:cNvSpPr txBox="1"/>
          <p:nvPr/>
        </p:nvSpPr>
        <p:spPr>
          <a:xfrm>
            <a:off x="6316911" y="6005828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_x)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6CC3F-C5F9-4B66-B594-51A7657DDE31}"/>
              </a:ext>
            </a:extLst>
          </p:cNvPr>
          <p:cNvSpPr txBox="1"/>
          <p:nvPr/>
        </p:nvSpPr>
        <p:spPr>
          <a:xfrm>
            <a:off x="7840911" y="5937005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D3561D9-16A3-443C-8C93-E84C4F2912A6}"/>
              </a:ext>
            </a:extLst>
          </p:cNvPr>
          <p:cNvSpPr txBox="1"/>
          <p:nvPr/>
        </p:nvSpPr>
        <p:spPr>
          <a:xfrm>
            <a:off x="8510782" y="6002550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A7F9659-FA91-4F06-9491-68A56E00E6A4}"/>
              </a:ext>
            </a:extLst>
          </p:cNvPr>
          <p:cNvSpPr txBox="1"/>
          <p:nvPr/>
        </p:nvSpPr>
        <p:spPr>
          <a:xfrm>
            <a:off x="10699800" y="6002549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_z)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CBB55CF-65F0-4EC7-80CC-B981A0DD6B67}"/>
              </a:ext>
            </a:extLst>
          </p:cNvPr>
          <p:cNvSpPr txBox="1"/>
          <p:nvPr/>
        </p:nvSpPr>
        <p:spPr>
          <a:xfrm>
            <a:off x="10034782" y="5937005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3B2FB44-F6D4-4A35-9AEB-72797AFAE202}"/>
              </a:ext>
            </a:extLst>
          </p:cNvPr>
          <p:cNvSpPr txBox="1"/>
          <p:nvPr/>
        </p:nvSpPr>
        <p:spPr>
          <a:xfrm>
            <a:off x="12223800" y="5946724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E1574EB-95F6-4EC1-980F-CFA0779623C3}"/>
              </a:ext>
            </a:extLst>
          </p:cNvPr>
          <p:cNvSpPr txBox="1"/>
          <p:nvPr/>
        </p:nvSpPr>
        <p:spPr>
          <a:xfrm>
            <a:off x="8013402" y="6002550"/>
            <a:ext cx="4973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332518-6C1E-43E0-8588-F9D59C9DD7B9}"/>
              </a:ext>
            </a:extLst>
          </p:cNvPr>
          <p:cNvSpPr txBox="1"/>
          <p:nvPr/>
        </p:nvSpPr>
        <p:spPr>
          <a:xfrm>
            <a:off x="10202420" y="6002549"/>
            <a:ext cx="4973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A8BC05E-DD98-4867-9CF3-9D61B4049B1B}"/>
              </a:ext>
            </a:extLst>
          </p:cNvPr>
          <p:cNvSpPr txBox="1"/>
          <p:nvPr/>
        </p:nvSpPr>
        <p:spPr>
          <a:xfrm>
            <a:off x="5861518" y="4550764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90559B9-8343-4BD5-8413-2992E1856896}"/>
              </a:ext>
            </a:extLst>
          </p:cNvPr>
          <p:cNvSpPr txBox="1"/>
          <p:nvPr/>
        </p:nvSpPr>
        <p:spPr>
          <a:xfrm>
            <a:off x="5867887" y="6036380"/>
            <a:ext cx="558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√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030" name="직선 연결선 1029">
            <a:extLst>
              <a:ext uri="{FF2B5EF4-FFF2-40B4-BE49-F238E27FC236}">
                <a16:creationId xmlns:a16="http://schemas.microsoft.com/office/drawing/2014/main" id="{E89B8415-564A-4996-9D4E-5677D9B47FAA}"/>
              </a:ext>
            </a:extLst>
          </p:cNvPr>
          <p:cNvCxnSpPr>
            <a:cxnSpLocks/>
          </p:cNvCxnSpPr>
          <p:nvPr/>
        </p:nvCxnSpPr>
        <p:spPr>
          <a:xfrm>
            <a:off x="6361911" y="5978165"/>
            <a:ext cx="6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3" name="직선 연결선 1032">
            <a:extLst>
              <a:ext uri="{FF2B5EF4-FFF2-40B4-BE49-F238E27FC236}">
                <a16:creationId xmlns:a16="http://schemas.microsoft.com/office/drawing/2014/main" id="{BF0CBD94-BAA6-49F6-B047-6FD1A83C51FD}"/>
              </a:ext>
            </a:extLst>
          </p:cNvPr>
          <p:cNvCxnSpPr>
            <a:cxnSpLocks/>
          </p:cNvCxnSpPr>
          <p:nvPr/>
        </p:nvCxnSpPr>
        <p:spPr>
          <a:xfrm rot="-2460000" flipH="1">
            <a:off x="6083423" y="6086413"/>
            <a:ext cx="378000" cy="1578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5" name="TextBox 164">
            <a:extLst>
              <a:ext uri="{FF2B5EF4-FFF2-40B4-BE49-F238E27FC236}">
                <a16:creationId xmlns:a16="http://schemas.microsoft.com/office/drawing/2014/main" id="{ED9E66AB-3EB6-4ED9-AAFB-6036CE3FC131}"/>
              </a:ext>
            </a:extLst>
          </p:cNvPr>
          <p:cNvSpPr txBox="1"/>
          <p:nvPr/>
        </p:nvSpPr>
        <p:spPr>
          <a:xfrm>
            <a:off x="5523111" y="5141000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_x)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434137BC-CC10-4FD8-A86B-F87204540C40}"/>
              </a:ext>
            </a:extLst>
          </p:cNvPr>
          <p:cNvSpPr txBox="1"/>
          <p:nvPr/>
        </p:nvSpPr>
        <p:spPr>
          <a:xfrm>
            <a:off x="7047111" y="5072177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B01425D-FDA0-454A-9D30-F5E8C4A2E343}"/>
              </a:ext>
            </a:extLst>
          </p:cNvPr>
          <p:cNvSpPr txBox="1"/>
          <p:nvPr/>
        </p:nvSpPr>
        <p:spPr>
          <a:xfrm>
            <a:off x="7716982" y="5137722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_y)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C5D4CBD3-0E47-42A6-A527-EDDAE3E3997B}"/>
              </a:ext>
            </a:extLst>
          </p:cNvPr>
          <p:cNvSpPr txBox="1"/>
          <p:nvPr/>
        </p:nvSpPr>
        <p:spPr>
          <a:xfrm>
            <a:off x="9906000" y="5137721"/>
            <a:ext cx="167640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ko-KR" altLang="en-US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가속도</a:t>
            </a: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_z)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30B7BD79-0520-441C-91B9-CB70AF31DD38}"/>
              </a:ext>
            </a:extLst>
          </p:cNvPr>
          <p:cNvSpPr txBox="1"/>
          <p:nvPr/>
        </p:nvSpPr>
        <p:spPr>
          <a:xfrm>
            <a:off x="9240982" y="5072177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07DBAF5E-43B0-4790-B346-7FD540E91773}"/>
              </a:ext>
            </a:extLst>
          </p:cNvPr>
          <p:cNvSpPr txBox="1"/>
          <p:nvPr/>
        </p:nvSpPr>
        <p:spPr>
          <a:xfrm>
            <a:off x="11430000" y="5081896"/>
            <a:ext cx="304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</a:t>
            </a: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AB234988-E703-42FA-AF8D-E9E1D0176F94}"/>
              </a:ext>
            </a:extLst>
          </p:cNvPr>
          <p:cNvSpPr txBox="1"/>
          <p:nvPr/>
        </p:nvSpPr>
        <p:spPr>
          <a:xfrm>
            <a:off x="7219602" y="5137722"/>
            <a:ext cx="4973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5977CB65-71F7-4652-875A-17AFB3C95270}"/>
              </a:ext>
            </a:extLst>
          </p:cNvPr>
          <p:cNvSpPr txBox="1"/>
          <p:nvPr/>
        </p:nvSpPr>
        <p:spPr>
          <a:xfrm>
            <a:off x="9408620" y="5137721"/>
            <a:ext cx="49738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0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+</a:t>
            </a:r>
            <a:endParaRPr kumimoji="0" lang="ko-KR" altLang="en-US" sz="26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A463E14B-8CED-45EE-A5B8-DEBBB84DA185}"/>
              </a:ext>
            </a:extLst>
          </p:cNvPr>
          <p:cNvSpPr txBox="1"/>
          <p:nvPr/>
        </p:nvSpPr>
        <p:spPr>
          <a:xfrm>
            <a:off x="5074087" y="5171552"/>
            <a:ext cx="5588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√</a:t>
            </a:r>
            <a:b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  <a:cs typeface="+mn-cs"/>
              </a:rPr>
            </a:b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cxnSp>
        <p:nvCxnSpPr>
          <p:cNvPr id="174" name="직선 연결선 173">
            <a:extLst>
              <a:ext uri="{FF2B5EF4-FFF2-40B4-BE49-F238E27FC236}">
                <a16:creationId xmlns:a16="http://schemas.microsoft.com/office/drawing/2014/main" id="{C5D16FA5-B899-4E0D-B32D-79A99D6E8DFD}"/>
              </a:ext>
            </a:extLst>
          </p:cNvPr>
          <p:cNvCxnSpPr>
            <a:cxnSpLocks/>
          </p:cNvCxnSpPr>
          <p:nvPr/>
        </p:nvCxnSpPr>
        <p:spPr>
          <a:xfrm>
            <a:off x="5568111" y="5113337"/>
            <a:ext cx="619200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5" name="직선 연결선 174">
            <a:extLst>
              <a:ext uri="{FF2B5EF4-FFF2-40B4-BE49-F238E27FC236}">
                <a16:creationId xmlns:a16="http://schemas.microsoft.com/office/drawing/2014/main" id="{2B30593F-1135-4F2D-B382-ECDB57F587D8}"/>
              </a:ext>
            </a:extLst>
          </p:cNvPr>
          <p:cNvCxnSpPr>
            <a:cxnSpLocks/>
          </p:cNvCxnSpPr>
          <p:nvPr/>
        </p:nvCxnSpPr>
        <p:spPr>
          <a:xfrm rot="-2460000" flipH="1">
            <a:off x="5289623" y="5221585"/>
            <a:ext cx="378000" cy="157889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0" name="TextBox 179">
            <a:extLst>
              <a:ext uri="{FF2B5EF4-FFF2-40B4-BE49-F238E27FC236}">
                <a16:creationId xmlns:a16="http://schemas.microsoft.com/office/drawing/2014/main" id="{5696B00C-FF22-425F-8E41-D9326DE85912}"/>
              </a:ext>
            </a:extLst>
          </p:cNvPr>
          <p:cNvSpPr txBox="1"/>
          <p:nvPr/>
        </p:nvSpPr>
        <p:spPr>
          <a:xfrm>
            <a:off x="1560557" y="7420658"/>
            <a:ext cx="5913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자이로스코프의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무게중심 변수 생성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81" name="이등변 삼각형 180">
            <a:extLst>
              <a:ext uri="{FF2B5EF4-FFF2-40B4-BE49-F238E27FC236}">
                <a16:creationId xmlns:a16="http://schemas.microsoft.com/office/drawing/2014/main" id="{EBAF7039-1531-45DF-ADDC-55584F9C5300}"/>
              </a:ext>
            </a:extLst>
          </p:cNvPr>
          <p:cNvSpPr/>
          <p:nvPr/>
        </p:nvSpPr>
        <p:spPr>
          <a:xfrm rot="5400000">
            <a:off x="1138460" y="7510527"/>
            <a:ext cx="392899" cy="269240"/>
          </a:xfrm>
          <a:prstGeom prst="triangle">
            <a:avLst/>
          </a:prstGeom>
          <a:noFill/>
          <a:ln>
            <a:solidFill>
              <a:srgbClr val="0E79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5A228E0-D017-4E0E-B3B8-515933C0333B}"/>
              </a:ext>
            </a:extLst>
          </p:cNvPr>
          <p:cNvSpPr txBox="1"/>
          <p:nvPr/>
        </p:nvSpPr>
        <p:spPr>
          <a:xfrm>
            <a:off x="1087582" y="8137781"/>
            <a:ext cx="13258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자이로스코프 무게중심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(</a:t>
            </a:r>
            <a:r>
              <a:rPr kumimoji="0" lang="en-US" altLang="ko-KR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gy_Centerofgravity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= (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_x +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_y +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자이로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_z) / 3</a:t>
            </a:r>
            <a:endParaRPr kumimoji="0" lang="ko-KR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/>
              <a:cs typeface="+mn-cs"/>
            </a:endParaRPr>
          </a:p>
        </p:txBody>
      </p:sp>
      <p:sp>
        <p:nvSpPr>
          <p:cNvPr id="41" name="Object 5">
            <a:extLst>
              <a:ext uri="{FF2B5EF4-FFF2-40B4-BE49-F238E27FC236}">
                <a16:creationId xmlns:a16="http://schemas.microsoft.com/office/drawing/2014/main" id="{E3B5D202-2E9F-43E7-86C1-324B2EC45D1A}"/>
              </a:ext>
            </a:extLst>
          </p:cNvPr>
          <p:cNvSpPr txBox="1"/>
          <p:nvPr/>
        </p:nvSpPr>
        <p:spPr>
          <a:xfrm>
            <a:off x="1139176" y="520389"/>
            <a:ext cx="4627851" cy="163121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0" b="0" i="0" u="none" strike="noStrike" kern="0" cap="none" spc="-700" normalizeH="0" baseline="0" noProof="0" dirty="0">
                <a:ln>
                  <a:noFill/>
                </a:ln>
                <a:solidFill>
                  <a:srgbClr val="0E797A"/>
                </a:solidFill>
                <a:effectLst/>
                <a:uLnTx/>
                <a:uFillTx/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03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3849F4-5353-45E5-A739-38D96CDA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6002000" y="9715500"/>
            <a:ext cx="2133600" cy="365125"/>
          </a:xfrm>
        </p:spPr>
        <p:txBody>
          <a:bodyPr/>
          <a:lstStyle/>
          <a:p>
            <a:fld id="{B1393E5F-521B-4CAD-9D3A-AE923D912DC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379182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2324</TotalTime>
  <Words>3263</Words>
  <Application>Microsoft Macintosh PowerPoint</Application>
  <PresentationFormat>사용자 지정</PresentationFormat>
  <Paragraphs>855</Paragraphs>
  <Slides>42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50" baseType="lpstr">
      <vt:lpstr>함초롬돋움</vt:lpstr>
      <vt:lpstr>HCR Dotum</vt:lpstr>
      <vt:lpstr>맑은 고딕</vt:lpstr>
      <vt:lpstr>NanumGothic</vt:lpstr>
      <vt:lpstr>Arial</vt:lpstr>
      <vt:lpstr>Calibri</vt:lpstr>
      <vt:lpstr>Wingdings</vt:lpstr>
      <vt:lpstr>1_Office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정노아</cp:lastModifiedBy>
  <cp:revision>8</cp:revision>
  <dcterms:created xsi:type="dcterms:W3CDTF">2022-03-23T21:19:56Z</dcterms:created>
  <dcterms:modified xsi:type="dcterms:W3CDTF">2022-04-02T08:41:21Z</dcterms:modified>
</cp:coreProperties>
</file>